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4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87" r:id="rId34"/>
    <p:sldId id="291" r:id="rId35"/>
    <p:sldId id="292" r:id="rId36"/>
    <p:sldId id="293" r:id="rId37"/>
    <p:sldId id="295" r:id="rId38"/>
    <p:sldId id="296" r:id="rId39"/>
    <p:sldId id="297" r:id="rId40"/>
    <p:sldId id="299" r:id="rId41"/>
    <p:sldId id="300" r:id="rId42"/>
    <p:sldId id="301" r:id="rId43"/>
    <p:sldId id="302" r:id="rId44"/>
    <p:sldId id="303" r:id="rId45"/>
    <p:sldId id="290" r:id="rId46"/>
    <p:sldId id="288" r:id="rId47"/>
    <p:sldId id="304" r:id="rId48"/>
    <p:sldId id="314" r:id="rId49"/>
    <p:sldId id="315" r:id="rId50"/>
    <p:sldId id="316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horzBarState="maximized">
    <p:restoredLeft sz="9470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presProps" Target="presProps.xml"  /><Relationship Id="rId62" Type="http://schemas.openxmlformats.org/officeDocument/2006/relationships/viewProps" Target="viewProps.xml"  /><Relationship Id="rId63" Type="http://schemas.openxmlformats.org/officeDocument/2006/relationships/theme" Target="theme/theme1.xml"  /><Relationship Id="rId64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4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6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8.png"  /><Relationship Id="rId5" Type="http://schemas.openxmlformats.org/officeDocument/2006/relationships/image" Target="../media/image2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gif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Relationship Id="rId4" Type="http://schemas.openxmlformats.org/officeDocument/2006/relationships/image" Target="../media/image32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Relationship Id="rId4" Type="http://schemas.openxmlformats.org/officeDocument/2006/relationships/image" Target="../media/image3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Relationship Id="rId4" Type="http://schemas.openxmlformats.org/officeDocument/2006/relationships/image" Target="../media/image44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Relationship Id="rId4" Type="http://schemas.openxmlformats.org/officeDocument/2006/relationships/image" Target="../media/image4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Relationship Id="rId4" Type="http://schemas.openxmlformats.org/officeDocument/2006/relationships/image" Target="../media/image46.jpeg"  /><Relationship Id="rId5" Type="http://schemas.openxmlformats.org/officeDocument/2006/relationships/image" Target="../media/image47.jpeg"  /><Relationship Id="rId6" Type="http://schemas.openxmlformats.org/officeDocument/2006/relationships/image" Target="../media/image48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Relationship Id="rId4" Type="http://schemas.openxmlformats.org/officeDocument/2006/relationships/image" Target="../media/image51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Relationship Id="rId4" Type="http://schemas.openxmlformats.org/officeDocument/2006/relationships/image" Target="../media/image52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a5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113880">
            <a:off x="-720408" y="-936672"/>
            <a:ext cx="14152363" cy="9999255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440972" y="324223"/>
            <a:ext cx="5655028" cy="31028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6600">
                <a:solidFill>
                  <a:schemeClr val="lt1"/>
                </a:solidFill>
                <a:latin typeface="나눔스퀘어 ExtraBold"/>
                <a:ea typeface="나눔스퀘어 ExtraBold"/>
              </a:rPr>
              <a:t>E-Sports</a:t>
            </a:r>
            <a:endParaRPr lang="en-US" altLang="ko-KR" sz="6600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ko-KR" altLang="en-US" sz="6600">
                <a:solidFill>
                  <a:schemeClr val="lt1"/>
                </a:solidFill>
                <a:latin typeface="나눔스퀘어 ExtraBold"/>
                <a:ea typeface="나눔스퀘어 ExtraBold"/>
              </a:rPr>
              <a:t>데이터</a:t>
            </a:r>
            <a:endParaRPr lang="ko-KR" altLang="en-US" sz="6600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ko-KR" altLang="en-US" sz="6600">
                <a:solidFill>
                  <a:schemeClr val="lt1"/>
                </a:solidFill>
                <a:latin typeface="나눔스퀘어 ExtraBold"/>
                <a:ea typeface="나눔스퀘어 ExtraBold"/>
              </a:rPr>
              <a:t>분석</a:t>
            </a:r>
            <a:endParaRPr lang="ko-KR" altLang="en-US" sz="66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440972" y="3429000"/>
            <a:ext cx="5655027" cy="3886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나눔스퀘어"/>
                <a:ea typeface="나눔스퀘어"/>
              </a:rPr>
              <a:t>인공지능과 머신러닝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8280315" y="6363691"/>
            <a:ext cx="3748124" cy="359612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강사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: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조성호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48279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1955656" y="1152130"/>
            <a:ext cx="8280689" cy="503254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1" name="Picture 2" descr="MNIST 데이터베이스 - 위키백과, 우리 모두의 백과사전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60406" y="1218805"/>
            <a:ext cx="8280689" cy="5032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91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3" y="1417638"/>
            <a:ext cx="8849593" cy="1761806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비지도학습 </a:t>
            </a: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Unsupervised Leaning</a:t>
            </a: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03334a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-(data)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형태로 학습을 진행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클러스터링 알고리즘 등이 있음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데이터의 숨겨진 특징이나 구조를 발견하는데 사용됨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36" name=""/>
          <p:cNvSpPr>
            <a:spLocks noChangeAspect="1"/>
          </p:cNvSpPr>
          <p:nvPr/>
        </p:nvSpPr>
        <p:spPr>
          <a:xfrm>
            <a:off x="3232480" y="3647996"/>
            <a:ext cx="5040630" cy="275924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21" name="그룹 14"/>
          <p:cNvGrpSpPr/>
          <p:nvPr/>
        </p:nvGrpSpPr>
        <p:grpSpPr>
          <a:xfrm rot="0">
            <a:off x="3329032" y="3700849"/>
            <a:ext cx="4847526" cy="2653541"/>
            <a:chOff x="1696177" y="2857500"/>
            <a:chExt cx="4039605" cy="2211284"/>
          </a:xfrm>
        </p:grpSpPr>
        <p:sp>
          <p:nvSpPr>
            <p:cNvPr id="22" name="타원 8"/>
            <p:cNvSpPr/>
            <p:nvPr/>
          </p:nvSpPr>
          <p:spPr>
            <a:xfrm>
              <a:off x="2149440" y="4049463"/>
              <a:ext cx="213745" cy="2137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8ad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160">
                <a:ln w="9525">
                  <a:solidFill>
                    <a:srgbClr val="28adab"/>
                  </a:solidFill>
                </a:ln>
                <a:noFill/>
              </a:endParaRPr>
            </a:p>
          </p:txBody>
        </p:sp>
        <p:sp>
          <p:nvSpPr>
            <p:cNvPr id="23" name="타원 16"/>
            <p:cNvSpPr/>
            <p:nvPr/>
          </p:nvSpPr>
          <p:spPr>
            <a:xfrm>
              <a:off x="2664047" y="4269179"/>
              <a:ext cx="213745" cy="2137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8ad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160">
                <a:ln w="9525">
                  <a:solidFill>
                    <a:srgbClr val="28adab"/>
                  </a:solidFill>
                </a:ln>
                <a:noFill/>
              </a:endParaRPr>
            </a:p>
          </p:txBody>
        </p:sp>
        <p:sp>
          <p:nvSpPr>
            <p:cNvPr id="24" name="타원 17"/>
            <p:cNvSpPr/>
            <p:nvPr/>
          </p:nvSpPr>
          <p:spPr>
            <a:xfrm>
              <a:off x="2877792" y="3945577"/>
              <a:ext cx="213745" cy="2137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8ad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160">
                <a:ln w="9525">
                  <a:solidFill>
                    <a:srgbClr val="28adab"/>
                  </a:solidFill>
                </a:ln>
                <a:noFill/>
              </a:endParaRPr>
            </a:p>
          </p:txBody>
        </p:sp>
        <p:sp>
          <p:nvSpPr>
            <p:cNvPr id="25" name="타원 18"/>
            <p:cNvSpPr/>
            <p:nvPr/>
          </p:nvSpPr>
          <p:spPr>
            <a:xfrm>
              <a:off x="3178654" y="4376051"/>
              <a:ext cx="213745" cy="2137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8ad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160">
                <a:ln w="9525">
                  <a:solidFill>
                    <a:srgbClr val="28adab"/>
                  </a:solidFill>
                </a:ln>
                <a:noFill/>
              </a:endParaRPr>
            </a:p>
          </p:txBody>
        </p:sp>
        <p:sp>
          <p:nvSpPr>
            <p:cNvPr id="26" name="타원 19"/>
            <p:cNvSpPr/>
            <p:nvPr/>
          </p:nvSpPr>
          <p:spPr>
            <a:xfrm>
              <a:off x="2513616" y="3945577"/>
              <a:ext cx="213745" cy="21374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8ad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160">
                <a:ln w="9525">
                  <a:solidFill>
                    <a:srgbClr val="28adab"/>
                  </a:solidFill>
                </a:ln>
                <a:noFill/>
              </a:endParaRPr>
            </a:p>
          </p:txBody>
        </p:sp>
        <p:sp>
          <p:nvSpPr>
            <p:cNvPr id="27" name="곱하기 기호 9"/>
            <p:cNvSpPr/>
            <p:nvPr/>
          </p:nvSpPr>
          <p:spPr>
            <a:xfrm>
              <a:off x="4061361" y="3313216"/>
              <a:ext cx="237499" cy="296878"/>
            </a:xfrm>
            <a:prstGeom prst="mathMultiply">
              <a:avLst>
                <a:gd name="adj1" fmla="val 23520"/>
              </a:avLst>
            </a:prstGeom>
            <a:solidFill>
              <a:schemeClr val="bg1"/>
            </a:solidFill>
            <a:ln w="38100">
              <a:solidFill>
                <a:srgbClr val="28ad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160"/>
            </a:p>
          </p:txBody>
        </p:sp>
        <p:sp>
          <p:nvSpPr>
            <p:cNvPr id="28" name="곱하기 기호 21"/>
            <p:cNvSpPr/>
            <p:nvPr/>
          </p:nvSpPr>
          <p:spPr>
            <a:xfrm>
              <a:off x="4354278" y="3522444"/>
              <a:ext cx="237499" cy="296878"/>
            </a:xfrm>
            <a:prstGeom prst="mathMultiply">
              <a:avLst>
                <a:gd name="adj1" fmla="val 23520"/>
              </a:avLst>
            </a:prstGeom>
            <a:solidFill>
              <a:schemeClr val="bg1"/>
            </a:solidFill>
            <a:ln w="38100">
              <a:solidFill>
                <a:srgbClr val="28ad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160"/>
            </a:p>
          </p:txBody>
        </p:sp>
        <p:sp>
          <p:nvSpPr>
            <p:cNvPr id="29" name="곱하기 기호 22"/>
            <p:cNvSpPr/>
            <p:nvPr/>
          </p:nvSpPr>
          <p:spPr>
            <a:xfrm>
              <a:off x="3647712" y="3061698"/>
              <a:ext cx="237499" cy="296878"/>
            </a:xfrm>
            <a:prstGeom prst="mathMultiply">
              <a:avLst>
                <a:gd name="adj1" fmla="val 23520"/>
              </a:avLst>
            </a:prstGeom>
            <a:solidFill>
              <a:schemeClr val="bg1"/>
            </a:solidFill>
            <a:ln w="38100">
              <a:solidFill>
                <a:srgbClr val="28ad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160"/>
            </a:p>
          </p:txBody>
        </p:sp>
        <p:sp>
          <p:nvSpPr>
            <p:cNvPr id="30" name="곱하기 기호 23"/>
            <p:cNvSpPr/>
            <p:nvPr/>
          </p:nvSpPr>
          <p:spPr>
            <a:xfrm>
              <a:off x="3985161" y="2944919"/>
              <a:ext cx="237499" cy="296878"/>
            </a:xfrm>
            <a:prstGeom prst="mathMultiply">
              <a:avLst>
                <a:gd name="adj1" fmla="val 23520"/>
              </a:avLst>
            </a:prstGeom>
            <a:solidFill>
              <a:schemeClr val="bg1"/>
            </a:solidFill>
            <a:ln w="38100">
              <a:solidFill>
                <a:srgbClr val="28ad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160"/>
            </a:p>
          </p:txBody>
        </p:sp>
        <p:sp>
          <p:nvSpPr>
            <p:cNvPr id="31" name="곱하기 기호 24"/>
            <p:cNvSpPr/>
            <p:nvPr/>
          </p:nvSpPr>
          <p:spPr>
            <a:xfrm>
              <a:off x="3735787" y="3369062"/>
              <a:ext cx="237499" cy="296878"/>
            </a:xfrm>
            <a:prstGeom prst="mathMultiply">
              <a:avLst>
                <a:gd name="adj1" fmla="val 23520"/>
              </a:avLst>
            </a:prstGeom>
            <a:solidFill>
              <a:schemeClr val="bg1"/>
            </a:solidFill>
            <a:ln w="38100">
              <a:solidFill>
                <a:srgbClr val="28ad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160"/>
            </a:p>
          </p:txBody>
        </p:sp>
        <p:grpSp>
          <p:nvGrpSpPr>
            <p:cNvPr id="32" name="그룹 13"/>
            <p:cNvGrpSpPr/>
            <p:nvPr/>
          </p:nvGrpSpPr>
          <p:grpSpPr>
            <a:xfrm rot="0">
              <a:off x="1696177" y="2857500"/>
              <a:ext cx="4039605" cy="2211284"/>
              <a:chOff x="1696177" y="2857500"/>
              <a:chExt cx="4039605" cy="2211284"/>
            </a:xfrm>
          </p:grpSpPr>
          <p:cxnSp>
            <p:nvCxnSpPr>
              <p:cNvPr id="33" name="직선 화살표 연결선 6"/>
              <p:cNvCxnSpPr/>
              <p:nvPr/>
            </p:nvCxnSpPr>
            <p:spPr>
              <a:xfrm>
                <a:off x="1696177" y="4916384"/>
                <a:ext cx="4039605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12"/>
              <p:cNvCxnSpPr/>
              <p:nvPr/>
            </p:nvCxnSpPr>
            <p:spPr>
              <a:xfrm flipV="1">
                <a:off x="1848577" y="2857500"/>
                <a:ext cx="0" cy="2211284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11"/>
              <p:cNvCxnSpPr/>
              <p:nvPr/>
            </p:nvCxnSpPr>
            <p:spPr>
              <a:xfrm>
                <a:off x="2149440" y="2944919"/>
                <a:ext cx="2778820" cy="164487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81301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24" name=""/>
          <p:cNvSpPr>
            <a:spLocks noChangeAspect="1"/>
          </p:cNvSpPr>
          <p:nvPr/>
        </p:nvSpPr>
        <p:spPr>
          <a:xfrm>
            <a:off x="3575685" y="1221611"/>
            <a:ext cx="5040630" cy="50406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3" name="Picture 2"/>
          <p:cNvPicPr>
            <a:picLocks noChangeAspect="1" noChangeArrowheads="1" noCrop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76112" y="1322038"/>
            <a:ext cx="4839776" cy="4839776"/>
          </a:xfrm>
          <a:prstGeom prst="rect">
            <a:avLst/>
          </a:prstGeom>
          <a:noFill/>
        </p:spPr>
      </p:pic>
      <p:sp>
        <p:nvSpPr>
          <p:cNvPr id="25" name=""/>
          <p:cNvSpPr txBox="1"/>
          <p:nvPr/>
        </p:nvSpPr>
        <p:spPr>
          <a:xfrm>
            <a:off x="110735" y="6465586"/>
            <a:ext cx="3973952" cy="29857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  <a:latin typeface="나눔스퀘어 Bold"/>
                <a:ea typeface="나눔스퀘어 Bold"/>
              </a:rPr>
              <a:t>https://ko.wikipedia.org/wiki/K-</a:t>
            </a:r>
            <a:r>
              <a:rPr lang="ko-KR" altLang="en-US" sz="1400">
                <a:solidFill>
                  <a:schemeClr val="lt1"/>
                </a:solidFill>
                <a:latin typeface="나눔스퀘어 Bold"/>
                <a:ea typeface="나눔스퀘어 Bold"/>
              </a:rPr>
              <a:t>평균</a:t>
            </a:r>
            <a:r>
              <a:rPr lang="en-US" altLang="ko-KR" sz="1400">
                <a:solidFill>
                  <a:schemeClr val="lt1"/>
                </a:solidFill>
                <a:latin typeface="나눔스퀘어 Bold"/>
                <a:ea typeface="나눔스퀘어 Bold"/>
              </a:rPr>
              <a:t>_</a:t>
            </a:r>
            <a:r>
              <a:rPr lang="ko-KR" altLang="en-US" sz="1400">
                <a:solidFill>
                  <a:schemeClr val="lt1"/>
                </a:solidFill>
                <a:latin typeface="나눔스퀘어 Bold"/>
                <a:ea typeface="나눔스퀘어 Bold"/>
              </a:rPr>
              <a:t>알고리즘</a:t>
            </a:r>
            <a:endParaRPr lang="ko-KR" altLang="en-US" sz="140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26389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843963" y="1185542"/>
            <a:ext cx="8849593" cy="1489078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강화학습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Reinforcement Learning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주어진 환경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(state)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에 대해 어떤 행동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(action)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을 취하고 이로부터 어떤 보상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(reward)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을 극대화 하는 쪽으로 학습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 Q-Learning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방법 등이 있음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  <p:pic>
        <p:nvPicPr>
          <p:cNvPr id="21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5987" y="2992849"/>
            <a:ext cx="8303472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0" y="6343666"/>
            <a:ext cx="10039106" cy="514334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  <a:latin typeface="나눔스퀘어 Bold"/>
                <a:ea typeface="나눔스퀘어 Bold"/>
              </a:rPr>
              <a:t>Playing Atari with Deep Reinforcement Learning / Volodymyr Mnih Koray Kavukcuoglu David Silver Alex Graves Ioannis</a:t>
            </a:r>
            <a:endParaRPr lang="en-US" altLang="ko-KR" sz="14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  <a:latin typeface="나눔스퀘어 Bold"/>
                <a:ea typeface="나눔스퀘어 Bold"/>
              </a:rPr>
              <a:t>Antonoglou Daan Wierstra Martin Riedmiller DeepMind Technologies </a:t>
            </a:r>
            <a:endParaRPr lang="en-US" altLang="ko-KR" sz="140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6" name="Picture 2" descr="Atari Games | Papers With Code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535313" y="1193299"/>
            <a:ext cx="5121373" cy="51213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235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37" name=""/>
          <p:cNvSpPr txBox="1"/>
          <p:nvPr/>
        </p:nvSpPr>
        <p:spPr>
          <a:xfrm>
            <a:off x="691563" y="1936249"/>
            <a:ext cx="6545432" cy="3407502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의 개념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데이터를 가장 가까운 속성에 따라 분류하여 레이블링을 하는 알고리즘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baff1a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KNN은 K-Nearest Neighbor의 줄임말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K개의 가까운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이웃의 속성에 따라 분류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baff1a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K의 값에 따라 예측의 정확도가 달라지므로 적절한 K값을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찾는 것이 매우 중요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baff1a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새로운 관측 point에 대해 기존 데이터와의 점과 점 사이의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거리를 통해서 최근접 데이터를 찾을 수 있음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691563" y="1417638"/>
            <a:ext cx="4243411" cy="51616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알고리즘이란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?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rcRect l="15830" t="19720" r="14030" b="8130"/>
          <a:stretch>
            <a:fillRect/>
          </a:stretch>
        </p:blipFill>
        <p:spPr>
          <a:xfrm>
            <a:off x="8343330" y="2017869"/>
            <a:ext cx="3390807" cy="332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9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37" name=""/>
          <p:cNvSpPr txBox="1"/>
          <p:nvPr/>
        </p:nvSpPr>
        <p:spPr>
          <a:xfrm>
            <a:off x="691562" y="1417637"/>
            <a:ext cx="7476998" cy="1485583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거리 기반 분류분석 모델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KNN 알고리즘은 거리기반 분류분석 모델로 거리를 기반으로 분류하는 알고리즘이다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따라서 상대적으로 거리가 더 짧은 이웃이 더 가까운 이웃으로 취급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691563" y="2903220"/>
            <a:ext cx="6887955" cy="1762125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거리 측정 방법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KNN 알고리즘은 거리를 측정할 때 일반적으로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유클리드 거리(Euclidean Distance)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계산법을 사용한다.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2차원 평면에 서로 다른 두 점 A(x1, y1)와 B(x2, y2)가 있을 때 이 둘의 거리 d는 유클리드 거리 계산법에 의해 다음과 같이 나온다.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43" name=""/>
          <p:cNvSpPr>
            <a:spLocks noChangeAspect="1"/>
          </p:cNvSpPr>
          <p:nvPr/>
        </p:nvSpPr>
        <p:spPr>
          <a:xfrm>
            <a:off x="7579518" y="2522949"/>
            <a:ext cx="4284535" cy="3913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61906" y="3074608"/>
            <a:ext cx="4119760" cy="3295807"/>
          </a:xfrm>
          <a:prstGeom prst="rect">
            <a:avLst/>
          </a:prstGeom>
        </p:spPr>
      </p:pic>
      <p:sp>
        <p:nvSpPr>
          <p:cNvPr id="44" name=""/>
          <p:cNvSpPr txBox="1"/>
          <p:nvPr/>
        </p:nvSpPr>
        <p:spPr>
          <a:xfrm>
            <a:off x="7721649" y="6474400"/>
            <a:ext cx="4142405" cy="2989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  <a:latin typeface="나눔스퀘어 Bold"/>
                <a:ea typeface="나눔스퀘어 Bold"/>
              </a:rPr>
              <a:t>이미지 출처 : https://needjarvis.tistory.com/454</a:t>
            </a:r>
            <a:endParaRPr lang="ko-KR" altLang="en-US" sz="140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96221" y="2522949"/>
            <a:ext cx="36861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5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40" name=""/>
          <p:cNvSpPr txBox="1"/>
          <p:nvPr/>
        </p:nvSpPr>
        <p:spPr>
          <a:xfrm>
            <a:off x="609599" y="2562589"/>
            <a:ext cx="6887955" cy="1732821"/>
          </a:xfrm>
          <a:prstGeom prst="rect">
            <a:avLst/>
          </a:prstGeom>
        </p:spPr>
        <p:txBody>
          <a:bodyPr wrap="square">
            <a:spAutoFit/>
          </a:bodyPr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맨해튼 거리(Manhattan Distance)는 유클리드 거리와 함께 매우 기초적인 좌표 간의 거리를 구하는 방식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이 역시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알고리즘 내부 거리 측정 방법으로 흔히 사용됨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검은색 두 점의 거리를 측정하려 한다.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914400" lvl="2" indent="0">
              <a:buFont typeface="Arial"/>
              <a:buNone/>
              <a:defRPr/>
            </a:pP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초록색 직선이 유클리드 거리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.(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최단거리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)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914400" lvl="2" indent="0">
              <a:buFont typeface="Arial"/>
              <a:buNone/>
              <a:defRPr/>
            </a:pP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빨간색, 파란색, 노란색 선이 맨해튼 거리.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5805887" y="6036668"/>
            <a:ext cx="6152267" cy="722690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 sz="1400">
                <a:solidFill>
                  <a:schemeClr val="lt1"/>
                </a:solidFill>
                <a:latin typeface="나눔스퀘어 Bold"/>
                <a:ea typeface="나눔스퀘어 Bold"/>
              </a:rPr>
              <a:t>이미지 출처 : https://ko.wikipedia.org/wiki/%EB%A7%A8%ED%95%B4%ED%8A%BC_%EA%B1%B0%EB%A6%AC</a:t>
            </a:r>
            <a:endParaRPr lang="ko-KR" altLang="en-US" sz="140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50" name=""/>
          <p:cNvGrpSpPr/>
          <p:nvPr/>
        </p:nvGrpSpPr>
        <p:grpSpPr>
          <a:xfrm rot="0">
            <a:off x="7611223" y="1571018"/>
            <a:ext cx="3971174" cy="4343312"/>
            <a:chOff x="7493390" y="1694161"/>
            <a:chExt cx="4370665" cy="4780239"/>
          </a:xfrm>
        </p:grpSpPr>
        <p:sp>
          <p:nvSpPr>
            <p:cNvPr id="48" name=""/>
            <p:cNvSpPr/>
            <p:nvPr/>
          </p:nvSpPr>
          <p:spPr>
            <a:xfrm>
              <a:off x="7493390" y="1694161"/>
              <a:ext cx="4370663" cy="478023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7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493391" y="2103735"/>
              <a:ext cx="4370664" cy="4370664"/>
            </a:xfrm>
            <a:prstGeom prst="rect">
              <a:avLst/>
            </a:prstGeom>
          </p:spPr>
        </p:pic>
        <p:pic>
          <p:nvPicPr>
            <p:cNvPr id="49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202349" y="1760835"/>
              <a:ext cx="2952750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57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38" name=""/>
          <p:cNvSpPr txBox="1"/>
          <p:nvPr/>
        </p:nvSpPr>
        <p:spPr>
          <a:xfrm>
            <a:off x="691563" y="1417638"/>
            <a:ext cx="4243411" cy="51616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알고리즘의 원리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91563" y="1933801"/>
            <a:ext cx="8849593" cy="940844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알고리즘의 작동 방식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데이터는 총 6개가 있고 변수에 x와 y가 있다.</a:t>
            </a:r>
            <a:r>
              <a:rPr xmlns:mc="http://schemas.openxmlformats.org/markup-compatibility/2006" xmlns:hp="http://schemas.haansoft.com/office/presentation/8.0" kumimoji="0" lang="ko-KR" altLang="en-US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각각의 데이터에는 값</a:t>
            </a:r>
            <a:r>
              <a: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(Label)</a:t>
            </a:r>
            <a:r>
              <a:rPr xmlns:mc="http://schemas.openxmlformats.org/markup-compatibility/2006" xmlns:hp="http://schemas.haansoft.com/office/presentation/8.0" kumimoji="0" lang="ko-KR" altLang="en-US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이 있다.</a:t>
            </a:r>
            <a:r>
              <a: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이 데이터로 그래프를 그린다면 다음과 같다</a:t>
            </a:r>
            <a:r>
              <a: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89368" y="3429000"/>
            <a:ext cx="1723165" cy="2890837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90697" y="3429000"/>
            <a:ext cx="3348037" cy="2890837"/>
          </a:xfrm>
          <a:prstGeom prst="rect">
            <a:avLst/>
          </a:prstGeom>
        </p:spPr>
      </p:pic>
      <p:sp>
        <p:nvSpPr>
          <p:cNvPr id="44" name=""/>
          <p:cNvSpPr txBox="1"/>
          <p:nvPr/>
        </p:nvSpPr>
        <p:spPr>
          <a:xfrm>
            <a:off x="2089368" y="6319838"/>
            <a:ext cx="1723166" cy="36480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데이터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7503132" y="6319837"/>
            <a:ext cx="1723166" cy="36480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그래프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65847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41" name=""/>
          <p:cNvSpPr txBox="1"/>
          <p:nvPr/>
        </p:nvSpPr>
        <p:spPr>
          <a:xfrm>
            <a:off x="691563" y="1933801"/>
            <a:ext cx="6788711" cy="3645944"/>
          </a:xfrm>
          <a:prstGeom prst="rect">
            <a:avLst/>
          </a:prstGeom>
        </p:spPr>
        <p:txBody>
          <a:bodyPr wrap="square">
            <a:spAutoFit/>
          </a:bodyPr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새로운 데이터 (4, 4)가 입력되었다.</a:t>
            </a:r>
            <a:endParaRPr xmlns:mc="http://schemas.openxmlformats.org/markup-compatibility/2006" xmlns:hp="http://schemas.haansoft.com/office/presentation/8.0" kumimoji="0" lang="ko-KR" altLang="en-US" sz="1800" b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이 데이터를 분류하기 위해서는</a:t>
            </a:r>
            <a:r>
              <a: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KNN 알고리즘의 정의에 따라 거리를 기반으로 가장 가까운 K개의 이웃의 값을 참고하여야 한다.</a:t>
            </a:r>
            <a:endParaRPr xmlns:mc="http://schemas.openxmlformats.org/markup-compatibility/2006" xmlns:hp="http://schemas.haansoft.com/office/presentation/8.0" kumimoji="0" lang="ko-KR" altLang="en-US" sz="1800" b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그러기 위해 먼저 K의 값을 지정해야 한다</a:t>
            </a:r>
            <a:r>
              <a: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ex-1) K=1인 경우.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입력된 데이터로 부터 가장 가까운 한 개의 데이터의 특성을 참고하면 된다.</a:t>
            </a:r>
            <a:b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</a:b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새로운 데이터인 빨간색 점으로 부터 같은 거리에 있는 점들을 이어 원을 그었을 때, 그 원에 들어오는 점이 한 개일때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이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와 같은 그림이 나온다.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가장 가까운 이웃의 점의 색이 보라색이 이라서 KNN 알고리즘에 따라 레이블 0(보라색)으로 분류된다.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7480274" y="1933801"/>
            <a:ext cx="4077312" cy="4045949"/>
            <a:chOff x="1279313" y="3367086"/>
            <a:chExt cx="3343275" cy="3317558"/>
          </a:xfrm>
        </p:grpSpPr>
        <p:sp>
          <p:nvSpPr>
            <p:cNvPr id="44" name=""/>
            <p:cNvSpPr txBox="1"/>
            <p:nvPr/>
          </p:nvSpPr>
          <p:spPr>
            <a:xfrm>
              <a:off x="2089368" y="6319838"/>
              <a:ext cx="1723166" cy="29637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>
                  <a:solidFill>
                    <a:schemeClr val="lt1"/>
                  </a:solidFill>
                  <a:latin typeface="나눔스퀘어 Bold"/>
                  <a:ea typeface="나눔스퀘어 Bold"/>
                </a:rPr>
                <a:t>K=1</a:t>
              </a:r>
              <a:endParaRPr lang="en-US" altLang="ko-KR">
                <a:solidFill>
                  <a:schemeClr val="lt1"/>
                </a:solidFill>
                <a:latin typeface="나눔스퀘어 Bold"/>
                <a:ea typeface="나눔스퀘어 Bold"/>
              </a:endParaRPr>
            </a:p>
          </p:txBody>
        </p:sp>
        <p:pic>
          <p:nvPicPr>
            <p:cNvPr id="4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79313" y="3367086"/>
              <a:ext cx="3343275" cy="2952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21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2f4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1" name=""/>
          <p:cNvCxnSpPr>
            <a:cxnSpLocks noSelect="1"/>
            <a:stCxn id="4" idx="0"/>
            <a:endCxn id="4" idx="2"/>
          </p:cNvCxnSpPr>
          <p:nvPr/>
        </p:nvCxnSpPr>
        <p:spPr>
          <a:xfrm rot="16200000" flipH="1" flipV="1">
            <a:off x="2667007" y="3428993"/>
            <a:ext cx="6858000" cy="14"/>
          </a:xfrm>
          <a:prstGeom prst="line">
            <a:avLst/>
          </a:prstGeom>
          <a:ln w="50800">
            <a:solidFill>
              <a:srgbClr val="046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49528">
            <a:off x="3393484" y="2011362"/>
            <a:ext cx="11674325" cy="8248414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6019800" y="2634384"/>
            <a:ext cx="149128" cy="149128"/>
          </a:xfrm>
          <a:prstGeom prst="ellipse">
            <a:avLst/>
          </a:prstGeom>
          <a:solidFill>
            <a:srgbClr val="04676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/>
          <p:nvPr/>
        </p:nvSpPr>
        <p:spPr>
          <a:xfrm>
            <a:off x="6021435" y="3354435"/>
            <a:ext cx="149128" cy="149128"/>
          </a:xfrm>
          <a:prstGeom prst="ellipse">
            <a:avLst/>
          </a:prstGeom>
          <a:solidFill>
            <a:srgbClr val="04676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"/>
          <p:cNvSpPr/>
          <p:nvPr/>
        </p:nvSpPr>
        <p:spPr>
          <a:xfrm>
            <a:off x="6019800" y="4018299"/>
            <a:ext cx="149128" cy="149128"/>
          </a:xfrm>
          <a:prstGeom prst="ellipse">
            <a:avLst/>
          </a:prstGeom>
          <a:solidFill>
            <a:srgbClr val="04676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2325254" y="2448251"/>
            <a:ext cx="3694546" cy="525204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와 머신러닝</a:t>
            </a:r>
            <a:endParaRPr lang="ko-KR" altLang="en-US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6172199" y="3165157"/>
            <a:ext cx="4983789" cy="527686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  <a:latin typeface="나눔스퀘어 ExtraBold"/>
                <a:ea typeface="나눔스퀘어 ExtraBold"/>
              </a:rPr>
              <a:t>KNN(K-nearest neighbors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chemeClr val="lt1"/>
                </a:solidFill>
                <a:latin typeface="나눔스퀘어 ExtraBold"/>
                <a:ea typeface="나눔스퀘어 ExtraBold"/>
              </a:rPr>
              <a:t>)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알고리즘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1247678" y="3830925"/>
            <a:ext cx="4772122" cy="523876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chemeClr val="lt1"/>
                </a:solidFill>
                <a:latin typeface="나눔스퀘어 ExtraBold"/>
                <a:ea typeface="나눔스퀘어 ExtraBold"/>
              </a:rPr>
              <a:t>SVM(SupporVectorMeachine)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알고리즘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57150" y="5778627"/>
            <a:ext cx="5655028" cy="100374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6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6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1817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41" name=""/>
          <p:cNvSpPr txBox="1"/>
          <p:nvPr/>
        </p:nvSpPr>
        <p:spPr>
          <a:xfrm>
            <a:off x="691563" y="1625592"/>
            <a:ext cx="6788711" cy="2274345"/>
          </a:xfrm>
          <a:prstGeom prst="rect">
            <a:avLst/>
          </a:prstGeom>
        </p:spPr>
        <p:txBody>
          <a:bodyPr wrap="square">
            <a:spAutoFit/>
          </a:bodyPr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ex-2) K=2인 경우.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입력된 데이터로 부터 가장 가까운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두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 개의 데이터의 특성을 참고하면 된다.</a:t>
            </a:r>
            <a:b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</a:b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하지만 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가장 가까운 이웃이 각각 1개씩 나와 어떤 값으로 분류해야할지 알 수 없는 상황이다.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이와 같은 상황을 방지하기 위해 보편적으로 K의 값을 정할 때 홀수로 지정한다.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8468182" y="5534847"/>
            <a:ext cx="2101498" cy="36145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K=2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44246" y="1928308"/>
            <a:ext cx="4113340" cy="36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41" name=""/>
          <p:cNvSpPr txBox="1"/>
          <p:nvPr/>
        </p:nvSpPr>
        <p:spPr>
          <a:xfrm>
            <a:off x="691563" y="1625591"/>
            <a:ext cx="6788711" cy="2011053"/>
          </a:xfrm>
          <a:prstGeom prst="rect">
            <a:avLst/>
          </a:prstGeom>
        </p:spPr>
        <p:txBody>
          <a:bodyPr wrap="square">
            <a:spAutoFit/>
          </a:bodyPr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ex-3) K=3인 경우.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입력된 데이터로 부터 가장 가까운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세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 개의 데이터의 특성을 참고하면 된다.</a:t>
            </a:r>
            <a:b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</a:b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K가 1인 경우와 다르게 가장 가까운 3개의 점을 확인하였을 때 노란색 점의 개수가 더 많으므로 노란색으로 분류될 것이다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8468182" y="5534847"/>
            <a:ext cx="2101498" cy="36145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K=3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82412" y="1907802"/>
            <a:ext cx="4273038" cy="362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89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41" name=""/>
          <p:cNvSpPr txBox="1"/>
          <p:nvPr/>
        </p:nvSpPr>
        <p:spPr>
          <a:xfrm>
            <a:off x="691563" y="1625591"/>
            <a:ext cx="6788711" cy="2830203"/>
          </a:xfrm>
          <a:prstGeom prst="rect">
            <a:avLst/>
          </a:prstGeom>
        </p:spPr>
        <p:txBody>
          <a:bodyPr wrap="square">
            <a:spAutoFit/>
          </a:bodyPr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ex-4) K=5인 경우.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입력된 데이터로 부터 가장 가까운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다섯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 개의 데이터의 특성을 참고하면 된다.</a:t>
            </a:r>
            <a:b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</a:b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이번엔 또다시 보라색으로 분류된다.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bbec87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K의 값에 따라 참고하는 데이터의 개수가 달라지고,</a:t>
            </a:r>
            <a:endParaRPr xmlns:mc="http://schemas.openxmlformats.org/markup-compatibility/2006" xmlns:hp="http://schemas.haansoft.com/office/presentation/8.0" kumimoji="0" lang="ko-KR" altLang="en-US" b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분류되는 값(Label)이 달라지는 것을 알 수 있다.</a:t>
            </a:r>
            <a:endParaRPr xmlns:mc="http://schemas.openxmlformats.org/markup-compatibility/2006" xmlns:hp="http://schemas.haansoft.com/office/presentation/8.0" kumimoji="0" lang="ko-KR" altLang="en-US" b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K의 값에 따라 결과가 달라지기에 이를 잘 지정해주어야 한다는 것을 명심해야한다.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8468182" y="5534847"/>
            <a:ext cx="2101498" cy="36145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K=5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94128" y="1898515"/>
            <a:ext cx="3849606" cy="36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4" y="1707261"/>
            <a:ext cx="8849592" cy="1519809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변수 값 범위 재조정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0" indent="0">
              <a:buFont typeface="Wingdings"/>
              <a:buNone/>
              <a:defRPr/>
            </a:pP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-거리기반 모델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은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거리를 잴 때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숫자를 다루므로 변수 값 범위 재조정를 해주어야 변수의 중요도를 고르게 해석할 수 있다.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평균 기온과 평균 강수량에 따른 우리나라의 지역별 분류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3" y="1188653"/>
            <a:ext cx="5215634" cy="5144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KNN 알고리즘 구현 시 주의점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691563" y="3324137"/>
            <a:ext cx="8849592" cy="2617558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변수 값 범위 재조정 방법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최소-최대 정규화(min-max normalization)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: 변수의 범위를 0%에서 100%까지로 나타낸다.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1" u="none" strike="noStrike" kern="1200" cap="none" spc="0" normalizeH="0" baseline="0" mc:Ignorable="hp" hp:hslEmbossed="0">
                <a:solidFill>
                  <a:srgbClr val="ffffff"/>
                </a:solidFill>
                <a:latin typeface="국립박물관문화재단클래식 Light"/>
                <a:ea typeface="국립박물관문화재단클래식 Light"/>
              </a:rPr>
              <a:t>Z=(X</a:t>
            </a:r>
            <a:r>
              <a:rPr xmlns:mc="http://schemas.openxmlformats.org/markup-compatibility/2006" xmlns:hp="http://schemas.haansoft.com/office/presentation/8.0" kumimoji="0" lang="en-US" altLang="ko-KR" sz="1800" b="0" i="1" u="none" strike="noStrike" kern="1200" cap="none" spc="0" normalizeH="0" baseline="0" mc:Ignorable="hp" hp:hslEmbossed="0">
                <a:solidFill>
                  <a:srgbClr val="ffffff"/>
                </a:solidFill>
                <a:ea typeface="국립박물관문화재단클래식 Light"/>
              </a:rPr>
              <a:t>−</a:t>
            </a:r>
            <a:r>
              <a:rPr xmlns:mc="http://schemas.openxmlformats.org/markup-compatibility/2006" xmlns:hp="http://schemas.haansoft.com/office/presentation/8.0" kumimoji="0" lang="en-US" altLang="ko-KR" sz="1800" b="0" i="1" u="none" strike="noStrike" kern="1200" cap="none" spc="0" normalizeH="0" baseline="0" mc:Ignorable="hp" hp:hslEmbossed="0">
                <a:solidFill>
                  <a:srgbClr val="ffffff"/>
                </a:solidFill>
                <a:latin typeface="국립박물관문화재단클래식 Light"/>
                <a:ea typeface="국립박물관문화재단클래식 Light"/>
              </a:rPr>
              <a:t>min(X))/(max(X)</a:t>
            </a:r>
            <a:r>
              <a:rPr xmlns:mc="http://schemas.openxmlformats.org/markup-compatibility/2006" xmlns:hp="http://schemas.haansoft.com/office/presentation/8.0" kumimoji="0" lang="en-US" altLang="ko-KR" sz="1800" b="0" i="1" u="none" strike="noStrike" kern="1200" cap="none" spc="0" normalizeH="0" baseline="0" mc:Ignorable="hp" hp:hslEmbossed="0">
                <a:solidFill>
                  <a:srgbClr val="ffffff"/>
                </a:solidFill>
                <a:ea typeface="국립박물관문화재단클래식 Light"/>
              </a:rPr>
              <a:t>−</a:t>
            </a:r>
            <a:r>
              <a:rPr xmlns:mc="http://schemas.openxmlformats.org/markup-compatibility/2006" xmlns:hp="http://schemas.haansoft.com/office/presentation/8.0" kumimoji="0" lang="en-US" altLang="ko-KR" sz="1800" b="0" i="1" u="none" strike="noStrike" kern="1200" cap="none" spc="0" normalizeH="0" baseline="0" mc:Ignorable="hp" hp:hslEmbossed="0">
                <a:solidFill>
                  <a:srgbClr val="ffffff"/>
                </a:solidFill>
                <a:latin typeface="국립박물관문화재단클래식 Light"/>
                <a:ea typeface="국립박물관문화재단클래식 Light"/>
              </a:rPr>
              <a:t>min(X))</a:t>
            </a:r>
            <a:endParaRPr xmlns:mc="http://schemas.openxmlformats.org/markup-compatibility/2006" xmlns:hp="http://schemas.haansoft.com/office/presentation/8.0" kumimoji="0" lang="en-US" altLang="ko-KR" sz="1800" b="0" i="1" u="none" strike="noStrike" kern="1200" cap="none" spc="0" normalizeH="0" baseline="0" mc:Ignorable="hp" hp:hslEmbossed="0">
              <a:solidFill>
                <a:srgbClr val="ffffff"/>
              </a:solidFill>
              <a:latin typeface="국립박물관문화재단클래식 Light"/>
              <a:ea typeface="국립박물관문화재단클래식 Light"/>
            </a:endParaRPr>
          </a:p>
          <a:p>
            <a:pPr marL="914400" lvl="2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1" u="none" strike="noStrike" kern="1200" cap="none" spc="0" normalizeH="0" baseline="0" mc:Ignorable="hp" hp:hslEmbossed="0">
              <a:solidFill>
                <a:srgbClr val="ffffff"/>
              </a:solidFill>
              <a:latin typeface="국립박물관문화재단클래식 Light"/>
              <a:ea typeface="국립박물관문화재단클래식 Light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z-점수 표준화(z-score standardization)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: 변수의 범위를 정규분포화하여 평균을 0,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준편차가 1이 되도록 한다.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b="0" i="1" u="none" strike="noStrike" kern="1200" cap="none" spc="0" normalizeH="0" baseline="0" mc:Ignorable="hp" hp:hslEmbossed="0">
                <a:solidFill>
                  <a:srgbClr val="ffffff"/>
                </a:solidFill>
                <a:latin typeface="국립박물관문화재단클래식 Light"/>
                <a:ea typeface="국립박물관문화재단클래식 Light"/>
              </a:rPr>
              <a:t>Z=(X−평균)/표준편차</a:t>
            </a:r>
            <a:endParaRPr xmlns:mc="http://schemas.openxmlformats.org/markup-compatibility/2006" xmlns:hp="http://schemas.haansoft.com/office/presentation/8.0" kumimoji="0" lang="en-US" altLang="ko-KR" b="0" i="1" u="none" strike="noStrike" kern="1200" cap="none" spc="0" normalizeH="0" baseline="0" mc:Ignorable="hp" hp:hslEmbossed="0">
              <a:solidFill>
                <a:srgbClr val="ffffff"/>
              </a:solidFill>
              <a:latin typeface="국립박물관문화재단클래식 Light"/>
              <a:ea typeface="국립박물관문화재단클래식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967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KNN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691563" y="1188653"/>
            <a:ext cx="5215634" cy="5144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KNN 알고리즘의 장단점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23" name=""/>
          <p:cNvGraphicFramePr>
            <a:graphicFrameLocks noGrp="1"/>
          </p:cNvGraphicFramePr>
          <p:nvPr/>
        </p:nvGraphicFramePr>
        <p:xfrm>
          <a:off x="915799" y="2089704"/>
          <a:ext cx="10360401" cy="31412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186271"/>
                <a:gridCol w="5174130"/>
              </a:tblGrid>
              <a:tr h="63508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rgbClr val="bbec87"/>
                          </a:solidFill>
                          <a:latin typeface="나눔스퀘어 ExtraBold"/>
                          <a:ea typeface="나눔스퀘어 ExtraBold"/>
                        </a:rPr>
                        <a:t>장점</a:t>
                      </a:r>
                      <a:endParaRPr lang="ko-KR" altLang="en-US">
                        <a:solidFill>
                          <a:srgbClr val="bbec87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a8f5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45c6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rgbClr val="bbec87"/>
                          </a:solidFill>
                          <a:latin typeface="나눔스퀘어 ExtraBold"/>
                          <a:ea typeface="나눔스퀘어 ExtraBold"/>
                        </a:rPr>
                        <a:t>단점</a:t>
                      </a:r>
                      <a:endParaRPr lang="ko-KR" altLang="en-US">
                        <a:solidFill>
                          <a:srgbClr val="bbec87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a8f53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45c62"/>
                    </a:solidFill>
                  </a:tcPr>
                </a:tc>
              </a:tr>
              <a:tr h="25061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714240" lvl="1" indent="-257040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단순하고 효율적이다</a:t>
                      </a:r>
                      <a:r>
                        <a:rPr lang="en-US" altLang="ko-KR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.</a:t>
                      </a:r>
                      <a:endParaRPr lang="en-US" altLang="ko-KR">
                        <a:solidFill>
                          <a:srgbClr val="045c62"/>
                        </a:solidFill>
                        <a:latin typeface="나눔스퀘어 Bold"/>
                        <a:ea typeface="나눔스퀘어 Bold"/>
                      </a:endParaRPr>
                    </a:p>
                    <a:p>
                      <a:pPr marL="714240" lvl="1" indent="-257040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기저 데이터 분포에 대한 가정을 하지 않는다</a:t>
                      </a:r>
                      <a:r>
                        <a:rPr lang="en-US" altLang="ko-KR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.</a:t>
                      </a:r>
                      <a:endParaRPr lang="en-US" altLang="ko-KR">
                        <a:solidFill>
                          <a:srgbClr val="045c62"/>
                        </a:solidFill>
                        <a:latin typeface="나눔스퀘어 Bold"/>
                        <a:ea typeface="나눔스퀘어 Bold"/>
                      </a:endParaRPr>
                    </a:p>
                    <a:p>
                      <a:pPr marL="714240" lvl="1" indent="-257040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훈련 단계가 빠르다</a:t>
                      </a:r>
                      <a:r>
                        <a:rPr lang="en-US" altLang="ko-KR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.</a:t>
                      </a:r>
                      <a:endParaRPr lang="en-US" altLang="ko-KR">
                        <a:solidFill>
                          <a:srgbClr val="045c62"/>
                        </a:solidFill>
                        <a:latin typeface="나눔스퀘어 Bold"/>
                        <a:ea typeface="나눔스퀘어 Bold"/>
                      </a:endParaRPr>
                    </a:p>
                    <a:p>
                      <a:pPr marL="714240" lvl="1" indent="-257040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수치 기반 데이터 분류 작업에서 성능이 우수하다</a:t>
                      </a:r>
                      <a:endParaRPr lang="ko-KR" altLang="en-US">
                        <a:solidFill>
                          <a:srgbClr val="045c62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a8f53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bec87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모델을 생성하지 않아 특징과 클래스간 관계를 이해하는 데 제한적이다</a:t>
                      </a:r>
                      <a:r>
                        <a:rPr lang="en-US" altLang="ko-KR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.</a:t>
                      </a:r>
                      <a:endParaRPr lang="en-US" altLang="ko-KR">
                        <a:solidFill>
                          <a:srgbClr val="045c62"/>
                        </a:solidFill>
                        <a:latin typeface="나눔스퀘어 Bold"/>
                        <a:ea typeface="나눔스퀘어 Bold"/>
                      </a:endParaRPr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적절한 </a:t>
                      </a:r>
                      <a:r>
                        <a:rPr lang="en-US" altLang="ko-KR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K</a:t>
                      </a:r>
                      <a:r>
                        <a:rPr lang="ko-KR" altLang="en-US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의 선택이 필요하다</a:t>
                      </a:r>
                      <a:r>
                        <a:rPr lang="en-US" altLang="ko-KR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.</a:t>
                      </a:r>
                      <a:endParaRPr lang="en-US" altLang="ko-KR">
                        <a:solidFill>
                          <a:srgbClr val="045c62"/>
                        </a:solidFill>
                        <a:latin typeface="나눔스퀘어 Bold"/>
                        <a:ea typeface="나눔스퀘어 Bold"/>
                      </a:endParaRPr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데이터가 많아지면 분류 단계가 느리다</a:t>
                      </a:r>
                      <a:r>
                        <a:rPr lang="en-US" altLang="ko-KR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.</a:t>
                      </a:r>
                      <a:endParaRPr lang="en-US" altLang="ko-KR">
                        <a:solidFill>
                          <a:srgbClr val="045c62"/>
                        </a:solidFill>
                        <a:latin typeface="나눔스퀘어 Bold"/>
                        <a:ea typeface="나눔스퀘어 Bold"/>
                      </a:endParaRPr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명목 특징 및 누락 데이터를 위한 추가 처리</a:t>
                      </a:r>
                      <a:r>
                        <a:rPr lang="en-US" altLang="ko-KR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더미코딩</a:t>
                      </a:r>
                      <a:r>
                        <a:rPr lang="en-US" altLang="ko-KR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)</a:t>
                      </a:r>
                      <a:r>
                        <a:rPr lang="ko-KR" altLang="en-US">
                          <a:solidFill>
                            <a:srgbClr val="045c62"/>
                          </a:solidFill>
                          <a:latin typeface="나눔스퀘어 Bold"/>
                          <a:ea typeface="나눔스퀘어 Bold"/>
                        </a:rPr>
                        <a:t>가 필요하다</a:t>
                      </a:r>
                      <a:endParaRPr lang="ko-KR" altLang="en-US">
                        <a:solidFill>
                          <a:srgbClr val="045c62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a8f53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033048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bec8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14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SVM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4" y="1707261"/>
            <a:ext cx="6077414" cy="1519809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SVM - </a:t>
            </a: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Support Vector Machine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0" indent="0">
              <a:buFont typeface="Wingdings"/>
              <a:buNone/>
              <a:defRPr/>
            </a:pP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-서포트 벡터(support vectors)를 사용해서 결정 경계(Decision Boundary)를 정의하고, 분류되지 않은 점을 해당 결정 경계와 비교해서 분류하는 모델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이다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3" y="1188653"/>
            <a:ext cx="5215634" cy="5144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SVM</a:t>
            </a: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 알고리즘이란</a:t>
            </a:r>
            <a:r>
              <a:rPr lang="en-US" altLang="ko-KR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?</a:t>
            </a:r>
            <a:endParaRPr lang="en-US" altLang="ko-KR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691563" y="3324137"/>
            <a:ext cx="6077415" cy="969733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서포트 벡터(support vectors)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결정 경계에 가장 가까운 각 클래스의 점들을 말함</a:t>
            </a:r>
            <a:endParaRPr xmlns:mc="http://schemas.openxmlformats.org/markup-compatibility/2006" xmlns:hp="http://schemas.haansoft.com/office/presentation/8.0" kumimoji="0" lang="en-US" altLang="ko-KR" b="0" i="1" u="none" strike="noStrike" kern="1200" cap="none" spc="0" normalizeH="0" baseline="0" mc:Ignorable="hp" hp:hslEmbossed="0">
              <a:solidFill>
                <a:srgbClr val="ffffff"/>
              </a:solidFill>
              <a:latin typeface="국립박물관문화재단클래식 Light"/>
              <a:ea typeface="국립박물관문화재단클래식 Light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68978" y="1764411"/>
            <a:ext cx="4788608" cy="4207192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691564" y="4453000"/>
            <a:ext cx="6077415" cy="2069720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SVM의 주 목적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두 Margin의 거리를 최대화 시킬 수 있는 즉, GAP을 최대화 시킬 수 있는 지점을 찾는 것.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분류되지 않은 새로운 점이 나타나면 경계의 어느 쪽에 속하는지 확인해서 분류 과제를 수행할 수 있음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41147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SVM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4" y="1707260"/>
            <a:ext cx="5799159" cy="4234435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모델 객체 생성 (kernel='rbf' 적용)</a:t>
            </a: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-sklearn에서 가져온 svm 모듈의 svc() 함수를 사용하여 모델 객체를 생성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-데이터를 벡터 공간으로 매핑하는 함수를 커널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이라고 함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우측의 그림은 'rbf'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radical basis function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방사형 기저 함수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)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옵션으로 함수를 적용한 것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이외에도 Linear, Polynimial 등의 커널 옵션을 줄 수 있다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-feature가 두 개만 존재할 경우 다음과 같이 Dicision Boundary는 아래와 같이 간단한 실선 형태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3" y="1188653"/>
            <a:ext cx="5215634" cy="5144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SVM</a:t>
            </a: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Model</a:t>
            </a:r>
            <a:endParaRPr lang="en-US" altLang="ko-KR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68978" y="1764411"/>
            <a:ext cx="4788608" cy="4207192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0723" y="1764411"/>
            <a:ext cx="5345118" cy="420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8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SVM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4" y="1707259"/>
            <a:ext cx="5799159" cy="2558036"/>
          </a:xfrm>
          <a:prstGeom prst="rect">
            <a:avLst/>
          </a:prstGeom>
        </p:spPr>
        <p:txBody>
          <a:bodyPr wrap="square">
            <a:spAutoFit/>
          </a:bodyPr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-feature가 3개로 늘어난다면 다음과 같이 3차원으로 나타내야 한다(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그림은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 실제로 feature가 3개가 아님)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-결정 경계는 선이 아니라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그림과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 같이 평면으로 변하게 된다.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인간은 3차원까지 인식할 수 있기 때문에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개 이상의 feature는  방사 기저 함수(RBF: Radical Bias Function)로 해결할 수 있다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68978" y="1764411"/>
            <a:ext cx="4788608" cy="4207192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35015" y="1764411"/>
            <a:ext cx="5056532" cy="4207192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691564" y="4453000"/>
            <a:ext cx="6077415" cy="1250570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SVM 모델 장점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데이터 포인트 중에서 Support Vector만 잘골라낸다면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빠르게 원하는 값을 얻을 수 있다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73848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SVM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49024" y="2984277"/>
            <a:ext cx="5799159" cy="1767460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커널 (Kernel)</a:t>
            </a: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-선형으로 Dicison Boundary를 그을 수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없는 형태에서는 다항식(Polynomial) 커널을 사용하여 해결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-2차원의 점을 3차원으로 계산함으로써 가능하다.</a:t>
            </a:r>
            <a:endParaRPr lang="en-US" altLang="ko-KR">
              <a:solidFill>
                <a:srgbClr val="bbec87"/>
              </a:solidFill>
              <a:latin typeface="나눔스퀘어 Bold"/>
              <a:ea typeface="나눔스퀘어 Bold"/>
            </a:endParaRPr>
          </a:p>
          <a:p>
            <a:pPr marL="1171440" lvl="2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b="0" i="1" u="none" strike="noStrike" kern="1200" cap="none" spc="0" normalizeH="0" baseline="0" mc:Ignorable="hp" hp:hslEmbossed="0">
                <a:solidFill>
                  <a:srgbClr val="ffffff"/>
                </a:solidFill>
                <a:latin typeface="국립박물관문화재단클래식 Light"/>
                <a:ea typeface="국립박물관문화재단클래식 Light"/>
              </a:rPr>
              <a:t>$(x,y) → (\sqrt 2xy, x^2, y^2)$</a:t>
            </a:r>
            <a:endParaRPr xmlns:mc="http://schemas.openxmlformats.org/markup-compatibility/2006" xmlns:hp="http://schemas.haansoft.com/office/presentation/8.0" kumimoji="0" lang="en-US" altLang="ko-KR" b="0" i="1" u="none" strike="noStrike" kern="1200" cap="none" spc="0" normalizeH="0" baseline="0" mc:Ignorable="hp" hp:hslEmbossed="0">
              <a:solidFill>
                <a:srgbClr val="ffffff"/>
              </a:solidFill>
              <a:latin typeface="국립박물관문화재단클래식 Light"/>
              <a:ea typeface="국립박물관문화재단클래식 Light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48183" y="1831683"/>
            <a:ext cx="5430196" cy="407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26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SVM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12020" y="1605469"/>
            <a:ext cx="5767960" cy="4325970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3101424" y="5931440"/>
            <a:ext cx="5989151" cy="6389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다항식 커널로 계산한 데이터 포인트들을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3차원으로 시각화 한 것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376136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3" y="1676943"/>
            <a:ext cx="8666083" cy="1211129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전통적 프로그래밍과 머신러닝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03334a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전통적 프로그래밍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: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정해진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규칙에 따라 동작하는 법을 명확히 정해주어야 함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714240" lvl="1" indent="-257040">
              <a:buFont typeface="Arial"/>
              <a:buChar char="•"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스팸메일에 자주 들어갈 단어와 매칭되는 경우 분류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2" y="1158332"/>
            <a:ext cx="1676764" cy="5186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머신러닝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19" name=""/>
          <p:cNvGrpSpPr/>
          <p:nvPr/>
        </p:nvGrpSpPr>
        <p:grpSpPr>
          <a:xfrm rot="0">
            <a:off x="2368328" y="3783881"/>
            <a:ext cx="7455344" cy="1153986"/>
            <a:chOff x="2368327" y="4033249"/>
            <a:chExt cx="7455344" cy="1153986"/>
          </a:xfrm>
        </p:grpSpPr>
        <p:sp>
          <p:nvSpPr>
            <p:cNvPr id="12" name="TextBox 5"/>
            <p:cNvSpPr txBox="1"/>
            <p:nvPr/>
          </p:nvSpPr>
          <p:spPr>
            <a:xfrm>
              <a:off x="2368328" y="4033249"/>
              <a:ext cx="1256428" cy="424732"/>
            </a:xfrm>
            <a:prstGeom prst="rect">
              <a:avLst/>
            </a:prstGeom>
            <a:noFill/>
            <a:ln w="38100">
              <a:solidFill>
                <a:srgbClr val="04576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160">
                  <a:solidFill>
                    <a:schemeClr val="lt1"/>
                  </a:solidFill>
                  <a:latin typeface="나눔스퀘어 ExtraBold"/>
                  <a:ea typeface="나눔스퀘어 ExtraBold"/>
                </a:rPr>
                <a:t>데이터</a:t>
              </a:r>
              <a:endParaRPr lang="ko-KR" altLang="en-US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2368327" y="4762503"/>
              <a:ext cx="1256428" cy="424731"/>
            </a:xfrm>
            <a:prstGeom prst="rect">
              <a:avLst/>
            </a:prstGeom>
            <a:noFill/>
            <a:ln w="38100">
              <a:solidFill>
                <a:srgbClr val="04576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160">
                  <a:solidFill>
                    <a:schemeClr val="lt1"/>
                  </a:solidFill>
                  <a:latin typeface="나눔스퀘어 ExtraBold"/>
                  <a:ea typeface="나눔스퀘어 ExtraBold"/>
                </a:rPr>
                <a:t>규칙</a:t>
              </a:r>
              <a:endParaRPr lang="ko-KR" altLang="en-US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4622282" y="4097705"/>
              <a:ext cx="2821577" cy="1074182"/>
            </a:xfrm>
            <a:prstGeom prst="rect">
              <a:avLst/>
            </a:prstGeom>
            <a:noFill/>
            <a:ln w="57150">
              <a:solidFill>
                <a:srgbClr val="0b905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ko-KR" altLang="en-US" sz="2160">
                  <a:solidFill>
                    <a:schemeClr val="lt1"/>
                  </a:solidFill>
                  <a:latin typeface="나눔스퀘어 ExtraBold"/>
                  <a:ea typeface="나눔스퀘어 ExtraBold"/>
                </a:rPr>
                <a:t>전통적 프로그래밍</a:t>
              </a:r>
              <a:endParaRPr lang="ko-KR" altLang="en-US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endParaRPr lang="en-US" altLang="ko-KR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5" name="TextBox 7"/>
            <p:cNvSpPr txBox="1"/>
            <p:nvPr/>
          </p:nvSpPr>
          <p:spPr>
            <a:xfrm>
              <a:off x="8441384" y="4430104"/>
              <a:ext cx="1382287" cy="424732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160">
                  <a:solidFill>
                    <a:schemeClr val="lt1"/>
                  </a:solidFill>
                  <a:latin typeface="나눔스퀘어 ExtraBold"/>
                  <a:ea typeface="나눔스퀘어 ExtraBold"/>
                </a:rPr>
                <a:t>정답</a:t>
              </a:r>
              <a:endParaRPr lang="ko-KR" altLang="en-US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16" name="직선 화살표 연결선 9"/>
            <p:cNvCxnSpPr>
              <a:stCxn id="12" idx="3"/>
            </p:cNvCxnSpPr>
            <p:nvPr/>
          </p:nvCxnSpPr>
          <p:spPr>
            <a:xfrm>
              <a:off x="3624756" y="4254848"/>
              <a:ext cx="997526" cy="0"/>
            </a:xfrm>
            <a:prstGeom prst="straightConnector1">
              <a:avLst/>
            </a:prstGeom>
            <a:ln w="38100">
              <a:solidFill>
                <a:schemeClr val="l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3593878" y="4993492"/>
              <a:ext cx="997526" cy="0"/>
            </a:xfrm>
            <a:prstGeom prst="straightConnector1">
              <a:avLst/>
            </a:prstGeom>
            <a:ln w="38100">
              <a:solidFill>
                <a:schemeClr val="l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7443859" y="4651704"/>
              <a:ext cx="997526" cy="0"/>
            </a:xfrm>
            <a:prstGeom prst="straightConnector1">
              <a:avLst/>
            </a:prstGeom>
            <a:ln w="38100">
              <a:solidFill>
                <a:schemeClr val="l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47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SVM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49024" y="2708386"/>
            <a:ext cx="5799159" cy="2319243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C</a:t>
            </a: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(cost)</a:t>
            </a: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-데이터들을 선형적으로 완벽하게 분리해내는 것은 불가능하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기에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이를 해결하기 위해서 약간의 오류를 허용하는 전략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-C는 얼마나 많은 데이터 샘플이 다른 클래스에 놓이는 것을 허용하는지를 결정.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작을 수록 많이 허용하고, 클 수록 적게 허용한다.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48183" y="1831683"/>
            <a:ext cx="5430196" cy="407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27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SVM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3" y="1320167"/>
            <a:ext cx="5799159" cy="1766459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방사 기저 함수(RBF: Radical Bias Function)</a:t>
            </a: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-RBF 커널 또는 가우시안 커널. feature가 3개가 넘는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데이터에 대해 분류를 하기 위해 사용된다. 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 kernel로 사용할 linear, poly, sigmod 등을 입력하지 않을 경우 디폴트 값으로 rbf가 지정된다.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691563" y="3171408"/>
            <a:ext cx="5799159" cy="94148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gamma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-결정 경계(Dicison Boundary)의 곡률을 조정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하는 파라미터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45560" y="1027112"/>
            <a:ext cx="3812025" cy="2859018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45560" y="3736957"/>
            <a:ext cx="3812025" cy="2859018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69846" y="3886131"/>
            <a:ext cx="3613127" cy="27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3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230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112000">
            <a:off x="-705786" y="-1152925"/>
            <a:ext cx="14070044" cy="9941092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8280316" y="6363691"/>
            <a:ext cx="3748123" cy="359612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강사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: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조성호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440972" y="324223"/>
            <a:ext cx="5655028" cy="31028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6600">
                <a:solidFill>
                  <a:schemeClr val="lt1"/>
                </a:solidFill>
                <a:latin typeface="나눔스퀘어 ExtraBold"/>
                <a:ea typeface="나눔스퀘어 ExtraBold"/>
              </a:rPr>
              <a:t>E-Sports</a:t>
            </a:r>
            <a:endParaRPr lang="en-US" altLang="ko-KR" sz="6600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ko-KR" altLang="en-US" sz="6600">
                <a:solidFill>
                  <a:schemeClr val="lt1"/>
                </a:solidFill>
                <a:latin typeface="나눔스퀘어 ExtraBold"/>
                <a:ea typeface="나눔스퀘어 ExtraBold"/>
              </a:rPr>
              <a:t>데이터</a:t>
            </a:r>
            <a:endParaRPr lang="ko-KR" altLang="en-US" sz="6600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ko-KR" altLang="en-US" sz="6600">
                <a:solidFill>
                  <a:schemeClr val="lt1"/>
                </a:solidFill>
                <a:latin typeface="나눔스퀘어 ExtraBold"/>
                <a:ea typeface="나눔스퀘어 ExtraBold"/>
              </a:rPr>
              <a:t>분석</a:t>
            </a:r>
            <a:endParaRPr lang="ko-KR" altLang="en-US" sz="66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440972" y="3429000"/>
            <a:ext cx="5655027" cy="3886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나눔스퀘어"/>
                <a:ea typeface="나눔스퀘어"/>
              </a:rPr>
              <a:t>비지도학습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11055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09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1" name=""/>
          <p:cNvCxnSpPr>
            <a:stCxn id="4" idx="0"/>
            <a:endCxn id="4" idx="2"/>
          </p:cNvCxnSpPr>
          <p:nvPr/>
        </p:nvCxnSpPr>
        <p:spPr>
          <a:xfrm rot="16200000" flipH="1" flipV="1">
            <a:off x="2667007" y="3428993"/>
            <a:ext cx="6858000" cy="14"/>
          </a:xfrm>
          <a:prstGeom prst="line">
            <a:avLst/>
          </a:prstGeom>
          <a:ln w="50800">
            <a:solidFill>
              <a:srgbClr val="a147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"/>
          <p:cNvSpPr/>
          <p:nvPr/>
        </p:nvSpPr>
        <p:spPr>
          <a:xfrm>
            <a:off x="6021435" y="2801216"/>
            <a:ext cx="149128" cy="149128"/>
          </a:xfrm>
          <a:prstGeom prst="ellipse">
            <a:avLst/>
          </a:prstGeom>
          <a:solidFill>
            <a:srgbClr val="a1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6021435" y="3447376"/>
            <a:ext cx="149128" cy="149128"/>
          </a:xfrm>
          <a:prstGeom prst="ellipse">
            <a:avLst/>
          </a:prstGeom>
          <a:solidFill>
            <a:srgbClr val="a14717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57150" y="5778627"/>
            <a:ext cx="5655028" cy="100374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6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6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6172199" y="2615497"/>
            <a:ext cx="3694547" cy="52584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K-Means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알고리즘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2325254" y="3237171"/>
            <a:ext cx="3694546" cy="5252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DBSCAN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알고리즘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50000">
            <a:off x="5013539" y="1581331"/>
            <a:ext cx="9706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3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0c0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8000">
            <a:off x="-4125261" y="-3175166"/>
            <a:ext cx="13679509" cy="966516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K-Means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676943"/>
            <a:ext cx="8666083" cy="231212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군집(clustering)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군집 분석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: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데이터셋의 관측값이 갖고 있는 여러 속성을 분석하여 서로 비슷한 특징을 같는 관측값끼리 같은 집단으로 묶는 알고리즘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420204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다른 집단 간에는 서로 완전하게 구분되는 특징을 갖기 때문에 어느 집단에도 속하지 못하는 관측값이 존재할 수 있음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714240" lvl="1" indent="-257040">
              <a:buFont typeface="Arial"/>
              <a:buChar char="•"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이런 특성을 이용해 특정 데이터(이상값, 중복값)를 찾는데 활용가능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3" y="1158332"/>
            <a:ext cx="5404437" cy="5161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K-Means 군집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>
            <a:off x="5185526" y="2427405"/>
            <a:ext cx="9706415" cy="6858000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691563" y="4148473"/>
            <a:ext cx="8666083" cy="945496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군집 분석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비지도학습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군집 분석은 정답이 없는 상태에서 데이터 자체의 유사성만을 기준으로 판단한다는 점에서 정답을 알고 있는 상태에서 학습 과정을 거치는 분류 알고리즘과는 차이가 있음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17113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0c0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8000">
            <a:off x="-4125261" y="-3175166"/>
            <a:ext cx="13679509" cy="966516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K-Means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182999"/>
            <a:ext cx="8666084" cy="3691348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K</a:t>
            </a: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-Means</a:t>
            </a: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알고리즘의 개념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데이터 간의 유사성을 측정하는 기준으로 각 클러스터의 중심까지의 거리를 이용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75e1c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벡터 공간에 위치한 어떤 데이터에 대하여 k개의 클러스터가 주어졌을 때 클러스터의 중심까지 거리가 가장 가까운 클러스터로 해당 데이터를 할당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8f0a0d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다른 클러스터 간에는 서로 완전하게 구분하기 위하여 일정한 거리 이상 떨어져야 함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75e1c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한편 몇 개의 클러스터로 데이터를 구분할 것인지를 결정하는 k 값에 따라 모형의 성능이 달라짐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75e1c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일반적으로 k가 클수록 모형의 정확도는 개선되지만, k 값이 너무 커지면 선택지가 너무 많아지므로 분석의 효과가 사라짐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0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>
            <a:off x="5185526" y="2427405"/>
            <a:ext cx="9706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2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0c0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8000">
            <a:off x="-4125261" y="-3175166"/>
            <a:ext cx="13679509" cy="966516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K-Means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>
            <a:off x="5185526" y="2427405"/>
            <a:ext cx="9706415" cy="6858000"/>
          </a:xfrm>
          <a:prstGeom prst="rect">
            <a:avLst/>
          </a:prstGeom>
        </p:spPr>
      </p:pic>
      <p:grpSp>
        <p:nvGrpSpPr>
          <p:cNvPr id="28" name=""/>
          <p:cNvGrpSpPr/>
          <p:nvPr/>
        </p:nvGrpSpPr>
        <p:grpSpPr>
          <a:xfrm rot="0">
            <a:off x="803338" y="1581461"/>
            <a:ext cx="5292662" cy="4071279"/>
            <a:chOff x="523195" y="1851591"/>
            <a:chExt cx="5292662" cy="4071279"/>
          </a:xfrm>
        </p:grpSpPr>
        <p:sp>
          <p:nvSpPr>
            <p:cNvPr id="27" name=""/>
            <p:cNvSpPr>
              <a:spLocks noChangeAspect="1"/>
            </p:cNvSpPr>
            <p:nvPr/>
          </p:nvSpPr>
          <p:spPr>
            <a:xfrm>
              <a:off x="523195" y="1851591"/>
              <a:ext cx="5292661" cy="40712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599" y="1918055"/>
              <a:ext cx="5119854" cy="3938349"/>
            </a:xfrm>
            <a:prstGeom prst="rect">
              <a:avLst/>
            </a:prstGeom>
          </p:spPr>
        </p:pic>
      </p:grpSp>
      <p:pic>
        <p:nvPicPr>
          <p:cNvPr id="2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1298" y="1377796"/>
            <a:ext cx="44710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0c0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8000">
            <a:off x="-4125261" y="-3175166"/>
            <a:ext cx="13679509" cy="966516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K-Means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676943"/>
            <a:ext cx="8666083" cy="664302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K</a:t>
            </a: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Means 예시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KMeans(init='k-means++', n_clusters=8, n_init=10)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3" y="1158332"/>
            <a:ext cx="5404437" cy="5161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K-Means </a:t>
            </a:r>
            <a:r>
              <a:rPr lang="en-US" altLang="ko-KR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Model</a:t>
            </a:r>
            <a:endParaRPr lang="en-US" altLang="ko-KR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>
            <a:off x="5185526" y="2427405"/>
            <a:ext cx="9706415" cy="6858000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691563" y="2408564"/>
            <a:ext cx="8666083" cy="2856856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파라미터 설명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410204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n_clusters int, 기본값 = 8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형성 할 클러스터의 수와 생성 할 중심의 수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914400" lvl="2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n_init int, 기본값 = 10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k- 평균 알고리즘이 다른 중심 시드로 실행되는 횟수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최종 결과는 n_init 연속 실행의 최상의 출력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914400" lvl="2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모델을 훈련(fit)시키면 "labels_" 이 만들어짐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이를 데이터프레임에 추가시켜 시각화하면 됨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8252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0c0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8000">
            <a:off x="-4125261" y="-3175166"/>
            <a:ext cx="13679509" cy="966516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K-Means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187524"/>
            <a:ext cx="8666083" cy="1210871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결과물 시각화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rgbClr val="c16720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비지도 학습에서의 시각화는 군집화가 제대로 되었는지, 혹은 결과의 해석을 위해 시각화를 한다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0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>
            <a:off x="5185526" y="2427405"/>
            <a:ext cx="9706415" cy="6858000"/>
          </a:xfrm>
          <a:prstGeom prst="rect">
            <a:avLst/>
          </a:prstGeom>
        </p:spPr>
      </p:pic>
      <p:sp>
        <p:nvSpPr>
          <p:cNvPr id="27" name=""/>
          <p:cNvSpPr>
            <a:spLocks noChangeAspect="1"/>
          </p:cNvSpPr>
          <p:nvPr/>
        </p:nvSpPr>
        <p:spPr>
          <a:xfrm>
            <a:off x="1337279" y="2490180"/>
            <a:ext cx="8893112" cy="39283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grpSp>
        <p:nvGrpSpPr>
          <p:cNvPr id="28" name=""/>
          <p:cNvGrpSpPr/>
          <p:nvPr/>
        </p:nvGrpSpPr>
        <p:grpSpPr>
          <a:xfrm rot="0">
            <a:off x="1406144" y="2522219"/>
            <a:ext cx="8748048" cy="3864292"/>
            <a:chOff x="1406144" y="2265045"/>
            <a:chExt cx="8748048" cy="3864292"/>
          </a:xfrm>
        </p:grpSpPr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06144" y="2265045"/>
              <a:ext cx="4061937" cy="3864292"/>
            </a:xfrm>
            <a:prstGeom prst="rect">
              <a:avLst/>
            </a:prstGeom>
          </p:spPr>
        </p:pic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2255" y="2265045"/>
              <a:ext cx="4061937" cy="3864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2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0c0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8000">
            <a:off x="-4125261" y="-3175166"/>
            <a:ext cx="13679509" cy="966516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DBSCAN 알고리즘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676943"/>
            <a:ext cx="8666083" cy="120722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K-means clustering의 단점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초기 중심으로 설정한 값에 크게 영향을 받고 노이즈와 이상치에 민감하다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5d0b0e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군집의 개수 K를 설정하는 것도 쉽지 않다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3" y="1158332"/>
            <a:ext cx="5404437" cy="5161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DBSCAN clustering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>
            <a:off x="5185526" y="2427405"/>
            <a:ext cx="9706415" cy="6858000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691563" y="3105039"/>
            <a:ext cx="8666083" cy="258379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DBSCAN이란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?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Density-based Spatial Clustering of Applications with Noise의 줄임말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2014년 KDD 학회에서 상을 받은 군집분석 알고리즘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Density-based clustering 중에서 가장 유명하고 성능이 우수함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가장 대표적인 특징은 eps-neighbors와 MinPts를 사용하여 군집을 구성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하는 것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 algn="l" defTabSz="914400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Eps-neighbors는 한 데이터를 중심으로 epsilon 거리 이내에 데이터를 한 군집으로 구성한다고 명시하는 parameter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 algn="l" defTabSz="914400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MinPts는 한 군집은 MinPts보다 많거나 같은 수의 데이터로 구성된다는 것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265836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3" y="1210031"/>
            <a:ext cx="8666083" cy="1178839"/>
          </a:xfrm>
          <a:prstGeom prst="rect">
            <a:avLst/>
          </a:prstGeom>
        </p:spPr>
        <p:txBody>
          <a:bodyPr wrap="square">
            <a:spAutoFit/>
          </a:bodyPr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03334a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기계학습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: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방대한 데이터와 답을 컴퓨터에 주어야 함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714240" lvl="1" indent="-257040">
              <a:buFont typeface="Arial"/>
              <a:buChar char="•"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스팸메일과 그렇지 않은 메일을 컴퓨터에게 주면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스팸메일에 대해 스스로 규칙을 파악함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grpSp>
        <p:nvGrpSpPr>
          <p:cNvPr id="19" name=""/>
          <p:cNvGrpSpPr/>
          <p:nvPr/>
        </p:nvGrpSpPr>
        <p:grpSpPr>
          <a:xfrm rot="0">
            <a:off x="2368328" y="3783881"/>
            <a:ext cx="7455344" cy="1153986"/>
            <a:chOff x="2368327" y="4033249"/>
            <a:chExt cx="7455344" cy="1153986"/>
          </a:xfrm>
        </p:grpSpPr>
        <p:sp>
          <p:nvSpPr>
            <p:cNvPr id="12" name="TextBox 5"/>
            <p:cNvSpPr txBox="1"/>
            <p:nvPr/>
          </p:nvSpPr>
          <p:spPr>
            <a:xfrm>
              <a:off x="2368328" y="4033249"/>
              <a:ext cx="1256428" cy="424732"/>
            </a:xfrm>
            <a:prstGeom prst="rect">
              <a:avLst/>
            </a:prstGeom>
            <a:noFill/>
            <a:ln w="38100">
              <a:solidFill>
                <a:srgbClr val="04576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160">
                  <a:solidFill>
                    <a:schemeClr val="lt1"/>
                  </a:solidFill>
                  <a:latin typeface="나눔스퀘어 ExtraBold"/>
                  <a:ea typeface="나눔스퀘어 ExtraBold"/>
                </a:rPr>
                <a:t>데이터</a:t>
              </a:r>
              <a:endParaRPr lang="ko-KR" altLang="en-US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2368327" y="4762503"/>
              <a:ext cx="1256428" cy="424731"/>
            </a:xfrm>
            <a:prstGeom prst="rect">
              <a:avLst/>
            </a:prstGeom>
            <a:noFill/>
            <a:ln w="38100">
              <a:solidFill>
                <a:srgbClr val="04576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160">
                  <a:solidFill>
                    <a:schemeClr val="lt1"/>
                  </a:solidFill>
                  <a:latin typeface="나눔스퀘어 ExtraBold"/>
                  <a:ea typeface="나눔스퀘어 ExtraBold"/>
                </a:rPr>
                <a:t>규칙</a:t>
              </a:r>
              <a:endParaRPr lang="ko-KR" altLang="en-US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4622282" y="4097705"/>
              <a:ext cx="2821577" cy="1074182"/>
            </a:xfrm>
            <a:prstGeom prst="rect">
              <a:avLst/>
            </a:prstGeom>
            <a:noFill/>
            <a:ln w="57150">
              <a:solidFill>
                <a:srgbClr val="0b9051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ko-KR" altLang="en-US" sz="2160">
                  <a:solidFill>
                    <a:schemeClr val="lt1"/>
                  </a:solidFill>
                  <a:latin typeface="나눔스퀘어 ExtraBold"/>
                  <a:ea typeface="나눔스퀘어 ExtraBold"/>
                </a:rPr>
                <a:t>기계학습</a:t>
              </a:r>
              <a:endParaRPr lang="ko-KR" altLang="en-US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endParaRPr lang="en-US" altLang="ko-KR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5" name="TextBox 7"/>
            <p:cNvSpPr txBox="1"/>
            <p:nvPr/>
          </p:nvSpPr>
          <p:spPr>
            <a:xfrm>
              <a:off x="8441384" y="4430104"/>
              <a:ext cx="1382287" cy="424732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160">
                  <a:solidFill>
                    <a:schemeClr val="lt1"/>
                  </a:solidFill>
                  <a:latin typeface="나눔스퀘어 ExtraBold"/>
                  <a:ea typeface="나눔스퀘어 ExtraBold"/>
                </a:rPr>
                <a:t>규칙</a:t>
              </a:r>
              <a:endParaRPr lang="ko-KR" altLang="en-US" sz="2160">
                <a:solidFill>
                  <a:schemeClr val="lt1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16" name="직선 화살표 연결선 9"/>
            <p:cNvCxnSpPr>
              <a:stCxn id="12" idx="3"/>
            </p:cNvCxnSpPr>
            <p:nvPr/>
          </p:nvCxnSpPr>
          <p:spPr>
            <a:xfrm>
              <a:off x="3624756" y="4254848"/>
              <a:ext cx="997526" cy="0"/>
            </a:xfrm>
            <a:prstGeom prst="straightConnector1">
              <a:avLst/>
            </a:prstGeom>
            <a:ln w="38100">
              <a:solidFill>
                <a:schemeClr val="l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3593878" y="4993492"/>
              <a:ext cx="997526" cy="0"/>
            </a:xfrm>
            <a:prstGeom prst="straightConnector1">
              <a:avLst/>
            </a:prstGeom>
            <a:ln w="38100">
              <a:solidFill>
                <a:schemeClr val="l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7443859" y="4651704"/>
              <a:ext cx="997526" cy="0"/>
            </a:xfrm>
            <a:prstGeom prst="straightConnector1">
              <a:avLst/>
            </a:prstGeom>
            <a:ln w="38100">
              <a:solidFill>
                <a:schemeClr val="l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83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0c0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8000">
            <a:off x="-4125261" y="-3175166"/>
            <a:ext cx="13679509" cy="966516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DBSCAN 알고리즘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>
            <a:off x="5185526" y="2427405"/>
            <a:ext cx="9706415" cy="6858000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691563" y="1310474"/>
            <a:ext cx="8666083" cy="3926371"/>
          </a:xfrm>
          <a:prstGeom prst="rect">
            <a:avLst/>
          </a:prstGeom>
        </p:spPr>
        <p:txBody>
          <a:bodyPr wrap="square">
            <a:spAutoFit/>
          </a:bodyPr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반지름(eps)과 최소갯수(MinPts)가 주어지면 그 반지름 안에 해당 최소갯수만큼 있는 이웃을 확장해 나가는 군집 알고리즘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만약 MinPts보다 적은 수의 데이터가 eps-neighbors를 형성하면 noise로 취급을 한다. 즉, 군집은 최소한의 일정 데이터수를 유지해야한다는 것이다.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 algn="l" defTabSz="914400"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ex) 사용자는 eps와 minPoints를 parameter로 지정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628640" lvl="3" indent="-257040" algn="l" defTabSz="914400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군집이 형성될 개수K를 parameter로 설정하지 않는 것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 algn="l" defTabSz="914400"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그리고 eps를 반지름하는 원 안에 있는 관측치를 찾음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 algn="l" defTabSz="914400"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찾으면 그 관측치를 군집내 포함시키고, 해당 관측치를 기준으로 다시 관측치를 찾아나감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628640" lvl="3" indent="-257040" algn="l" defTabSz="914400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이 군집이 최소한의 관측치 개수 minPoints를 넘기면 군집으로 인정되는 것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628640" lvl="3" indent="-257040" algn="l" defTabSz="914400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그리고 연결되지 않은 관측치들은 이상치로 분류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017450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0c0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8000">
            <a:off x="-4125261" y="-3175166"/>
            <a:ext cx="13679509" cy="966516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DBSCAN 알고리즘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>
            <a:off x="5185526" y="2427405"/>
            <a:ext cx="9706415" cy="685800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5087" y="1449042"/>
            <a:ext cx="69818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8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0c0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8000">
            <a:off x="-4125261" y="-3175166"/>
            <a:ext cx="13679509" cy="966516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DBSCAN 알고리즘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676943"/>
            <a:ext cx="8666083" cy="120722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장점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원형이 아닌 데이터들의 군집을 잘 분류해내고, 이상치에 반응을 하지 않는다는 것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rgbClr val="c16720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5d0b0e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K-means/medoids처럼 군집의 수를 설정할 필요가 없음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3" y="1158332"/>
            <a:ext cx="5404437" cy="5161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DBSCAN 알고리즘의 장단점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>
            <a:off x="5185526" y="2427405"/>
            <a:ext cx="9706415" cy="6858000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691563" y="3105039"/>
            <a:ext cx="8666083" cy="2312781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단점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하나의 데이터는 한 군집에 속해야 하는데, 이는 시작점에 따라 다른 군집으로 형성될 가능성이 존재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Eps의 크기에 의해 DBSCAN의 성능이 크게 좌우됨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-Eps를 기준으로 하기에 군집별로 밀도가 다를 경우 DBSCAN은 군집화를 제대로 수행하지 못할 가능성이 큼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79195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0c0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8000">
            <a:off x="-4125261" y="-3175166"/>
            <a:ext cx="13679509" cy="966516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DBSCAN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676943"/>
            <a:ext cx="8666083" cy="664302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DBSCAN 예시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DBSCAN(eps=0.5,min_samples=5)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3" y="1158332"/>
            <a:ext cx="5404437" cy="51616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DBSCAN</a:t>
            </a: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Model</a:t>
            </a:r>
            <a:endParaRPr lang="en-US" altLang="ko-KR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0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>
            <a:off x="5185526" y="2427405"/>
            <a:ext cx="9706415" cy="6858000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691563" y="2408564"/>
            <a:ext cx="8666083" cy="2856856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파라미터 설명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410204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Minpoints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Minpoints는 가장 기본적으로는 변수의 수 + 1로 이루어짐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최소한 3이상으로 설정할 필요가 있음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914400" lvl="2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c16720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Eps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Eps설정의 경우에는 eps가 너무 작을경우 상당 수의 데이터가 노이즈로 구분되어 무시될 수 있음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반면, 너무 클 경우는 모든 데이터가 하나의 군집으로 될 수도 있음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914400" lvl="2" indent="0"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02064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0c0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8000">
            <a:off x="-4125261" y="-3175166"/>
            <a:ext cx="13679509" cy="966516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DBSCAN 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알고리즘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187524"/>
            <a:ext cx="8666083" cy="391721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결과물 시각화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0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>
            <a:off x="5185526" y="2427405"/>
            <a:ext cx="9706415" cy="6858000"/>
          </a:xfrm>
          <a:prstGeom prst="rect">
            <a:avLst/>
          </a:prstGeom>
        </p:spPr>
      </p:pic>
      <p:sp>
        <p:nvSpPr>
          <p:cNvPr id="30" name=""/>
          <p:cNvSpPr>
            <a:spLocks noChangeAspect="1"/>
          </p:cNvSpPr>
          <p:nvPr/>
        </p:nvSpPr>
        <p:spPr>
          <a:xfrm>
            <a:off x="3359658" y="1510652"/>
            <a:ext cx="5472684" cy="5146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8091" y="1579245"/>
            <a:ext cx="5335817" cy="50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9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030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8280315" y="6363691"/>
            <a:ext cx="3748124" cy="359612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강사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: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조성호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112000">
            <a:off x="-711717" y="-950610"/>
            <a:ext cx="14086493" cy="9952712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440972" y="324223"/>
            <a:ext cx="5655028" cy="31028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6600">
                <a:solidFill>
                  <a:schemeClr val="lt1"/>
                </a:solidFill>
                <a:latin typeface="나눔스퀘어 ExtraBold"/>
                <a:ea typeface="나눔스퀘어 ExtraBold"/>
              </a:rPr>
              <a:t>E-Sports</a:t>
            </a:r>
            <a:endParaRPr lang="en-US" altLang="ko-KR" sz="6600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ko-KR" altLang="en-US" sz="6600">
                <a:solidFill>
                  <a:schemeClr val="lt1"/>
                </a:solidFill>
                <a:latin typeface="나눔스퀘어 ExtraBold"/>
                <a:ea typeface="나눔스퀘어 ExtraBold"/>
              </a:rPr>
              <a:t>데이터</a:t>
            </a:r>
            <a:endParaRPr lang="ko-KR" altLang="en-US" sz="6600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ko-KR" altLang="en-US" sz="6600">
                <a:solidFill>
                  <a:schemeClr val="lt1"/>
                </a:solidFill>
                <a:latin typeface="나눔스퀘어 ExtraBold"/>
                <a:ea typeface="나눔스퀘어 ExtraBold"/>
              </a:rPr>
              <a:t>분석</a:t>
            </a:r>
            <a:endParaRPr lang="ko-KR" altLang="en-US" sz="66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440972" y="3429000"/>
            <a:ext cx="5655027" cy="3886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나눔스퀘어"/>
                <a:ea typeface="나눔스퀘어"/>
              </a:rPr>
              <a:t>회귀와 예측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971211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0804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3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50000">
            <a:off x="3799437" y="1210747"/>
            <a:ext cx="11549612" cy="8160297"/>
          </a:xfrm>
          <a:prstGeom prst="rect">
            <a:avLst/>
          </a:prstGeom>
        </p:spPr>
      </p:pic>
      <p:cxnSp>
        <p:nvCxnSpPr>
          <p:cNvPr id="21" name=""/>
          <p:cNvCxnSpPr>
            <a:cxnSpLocks noSelect="1"/>
            <a:stCxn id="4" idx="0"/>
            <a:endCxn id="4" idx="2"/>
          </p:cNvCxnSpPr>
          <p:nvPr/>
        </p:nvCxnSpPr>
        <p:spPr>
          <a:xfrm rot="16200000" flipH="1" flipV="1">
            <a:off x="2667007" y="3428993"/>
            <a:ext cx="6858000" cy="14"/>
          </a:xfrm>
          <a:prstGeom prst="line">
            <a:avLst/>
          </a:prstGeom>
          <a:ln w="50800">
            <a:solidFill>
              <a:srgbClr val="8f0a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"/>
          <p:cNvSpPr/>
          <p:nvPr/>
        </p:nvSpPr>
        <p:spPr>
          <a:xfrm>
            <a:off x="6021435" y="2896986"/>
            <a:ext cx="149128" cy="149128"/>
          </a:xfrm>
          <a:prstGeom prst="ellipse">
            <a:avLst/>
          </a:prstGeom>
          <a:solidFill>
            <a:srgbClr val="8f0a0d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6023071" y="3617038"/>
            <a:ext cx="149128" cy="149128"/>
          </a:xfrm>
          <a:prstGeom prst="ellipse">
            <a:avLst/>
          </a:prstGeom>
          <a:solidFill>
            <a:srgbClr val="8f0a0d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57150" y="5778627"/>
            <a:ext cx="5655028" cy="100374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6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6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536313" y="2707584"/>
            <a:ext cx="4483487" cy="52901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Linear Regression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 선형회귀와 다중회귀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6172200" y="3429000"/>
            <a:ext cx="5416742" cy="5212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CART Model (Decision Tree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Random Forest)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74560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9165475" cy="69500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Linear Regression 선형회귀와 다중회귀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 txBox="1"/>
          <p:nvPr/>
        </p:nvSpPr>
        <p:spPr>
          <a:xfrm>
            <a:off x="691563" y="1158332"/>
            <a:ext cx="5404437" cy="5161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선형회귀분석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91563" y="1676943"/>
            <a:ext cx="8666083" cy="4779102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선형회귀분석의 목적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회귀분석의 기본적인 목적은 X(독립변수)를 갖고 Y(종속변수)의 변화를 이해하는 것이 핵심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회귀분석은 과거 현상이 어떤 원인 때문에 발생했는지 밝혀내고 이해하는데 사용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기본금리 상승과 이자율 상승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의 관계성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rgbClr val="c16720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Regression은 대표적으로 머신러닝 분야 중 Supervised Learning에서 사용하는 모델 중 하나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과거의 데이터를 기반으로 모델을 형성하여, 미래의 값을 예측하는데 사용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기본금리가 1%p 상승하면 코스피는 얼마나 증가 혹은 감소를 할지 예측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인과관계를 측정하고, 그것이 정말 맞는지 증명하는데 회귀분석이 활용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 인과 관계를 측정하고 추적하는 기능을 수행.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인과관계 측정 : 다른 요인을 통제했을 때, 원하는 효과가 다시 반복적으로 나타나는가를 확인하는 것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추적(증명) : 종속변수(Y)의 변화를 독립변수(x)의 변인에 귀속시킬 수 있는지 검증하는 것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2562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9165475" cy="69500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Linear Regression 선형회귀와 다중회귀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174740"/>
            <a:ext cx="8666083" cy="5119380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Linear Regression Model의 수식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257040" indent="-257040">
              <a:buFont typeface="Wingdings"/>
              <a:buChar char="v"/>
              <a:defRPr/>
            </a:pP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rgbClr val="ff0000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y는 종속변수로 Numeric Scale을 갖고 있어야 한다. 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x는 독립변수로 이 또한 Numeric Scale을 갖고 있어야 한다. 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베타는 X의 계수로 모델에서 찾고자 하는 핵심 값 중에 하나이다. 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가장 쉽게 말하면, X가 Y에게 얼마나 큰 영향력을 주는지 알아보는 것이기 때문이다.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rgbClr val="c16720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e(엡실론)은 통계 오차로 비체계적 변수에 해당 하는 부분이다.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이 오차는 정규분포를 가정하고 있고, 그 이유는 위에서 설명했듯이 최대 엔트로피 분포로 이해할 수 있는데, 가장 편향적이지 않은 분포를 가정한다.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그래야 독립변수가 외생변수의 영향에 관계없이 독립적이고 일관적으로 종속변수에 영향을 주는 것이 입증되기 때문이다. 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9485" y="1628094"/>
            <a:ext cx="3965119" cy="6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9165475" cy="69500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Linear Regression 선형회귀와 다중회귀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 txBox="1"/>
          <p:nvPr/>
        </p:nvSpPr>
        <p:spPr>
          <a:xfrm>
            <a:off x="691563" y="1158332"/>
            <a:ext cx="5404437" cy="5161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다중 회귀분석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91563" y="1676943"/>
            <a:ext cx="8666083" cy="313127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다중회귀분석이란</a:t>
            </a: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?</a:t>
            </a: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독립변수 X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예측자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)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의 개수가 2개 이상일 경우 다중회귀분석이라 한다.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rgbClr val="c16720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y = b + a1X1 + a2X2 + a3X3 + ... + anXn와 같이 표현할 수 있다.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회귀분석과 거의 동일하다고 볼 수 있다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식 표현은 행렬식을 이용해 표현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회귀식이 위 식처럼 구해져 있을 때, 회귀식의 해석은 다음과 같이 진행합니다.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17983" y="3515553"/>
            <a:ext cx="3106621" cy="658052"/>
          </a:xfrm>
          <a:prstGeom prst="rect">
            <a:avLst/>
          </a:prstGeom>
        </p:spPr>
      </p:pic>
      <p:grpSp>
        <p:nvGrpSpPr>
          <p:cNvPr id="31" name=""/>
          <p:cNvGrpSpPr/>
          <p:nvPr/>
        </p:nvGrpSpPr>
        <p:grpSpPr>
          <a:xfrm rot="0">
            <a:off x="1842987" y="4873932"/>
            <a:ext cx="5256657" cy="735100"/>
            <a:chOff x="1842987" y="4797732"/>
            <a:chExt cx="5256657" cy="735100"/>
          </a:xfrm>
        </p:grpSpPr>
        <p:sp>
          <p:nvSpPr>
            <p:cNvPr id="30" name=""/>
            <p:cNvSpPr>
              <a:spLocks noChangeAspect="1"/>
            </p:cNvSpPr>
            <p:nvPr/>
          </p:nvSpPr>
          <p:spPr>
            <a:xfrm>
              <a:off x="1842987" y="4797732"/>
              <a:ext cx="5256657" cy="7350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pic>
          <p:nvPicPr>
            <p:cNvPr id="29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917983" y="4808220"/>
              <a:ext cx="5106664" cy="714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79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3" y="1676943"/>
            <a:ext cx="8666083" cy="90242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solidFill>
                  <a:srgbClr val="03334a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전통적 프로그래밍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: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정해진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규칙에 따라 동작하는 법을 명확히 정해주어야 함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257040" indent="-257040">
              <a:buFont typeface="Arial"/>
              <a:buChar char="•"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solidFill>
                  <a:srgbClr val="0b9051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인공지능의 한 분야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3" y="1158332"/>
            <a:ext cx="4627646" cy="5161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머신러닝의 개념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"/>
          <p:cNvSpPr>
            <a:spLocks noChangeAspect="1"/>
          </p:cNvSpPr>
          <p:nvPr/>
        </p:nvSpPr>
        <p:spPr>
          <a:xfrm>
            <a:off x="2531555" y="2899723"/>
            <a:ext cx="7128891" cy="32414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0" name="Picture 2" descr="Scatterplot featuring a linear support vector machine's decision boundary (dashed line)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04660" y="2932963"/>
            <a:ext cx="6982681" cy="3174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8816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9165475" cy="69500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Linear Regression 선형회귀와 다중회귀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276616"/>
            <a:ext cx="8666083" cy="2007604"/>
          </a:xfrm>
          <a:prstGeom prst="rect">
            <a:avLst/>
          </a:prstGeom>
        </p:spPr>
        <p:txBody>
          <a:bodyPr wrap="square">
            <a:spAutoFit/>
          </a:bodyPr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서로 다른 예측자는 상관성이 적어야 한다. (    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과     의 상관성이 높다면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    이 증가하였을 때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    는 고정되지 못하고 함께 증가해 버리는 문제가 발생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.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이를 다중공선성(Multicolinearity)이라 한다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.)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회귀식에 다중공선성이 존재할 경우, 회귀식의 분산이 팽창을 하게 되며,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       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에 대한 추정이 불확실하게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됨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다중공선성이 존재할 경우, 회귀식에 투입되는 예측자를 다시 조정하여 회귀식을 구해야 함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.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"/>
              <p:cNvSpPr/>
              <p:nvPr/>
            </p:nvSpPr>
            <p:spPr>
              <a:xfrm>
                <a:off x="5838825" y="1248041"/>
                <a:ext cx="514350" cy="400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𝓍</m:t>
                          </m:r>
                        </m:e>
                        <m:sub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32" name=""/>
              <p:cNvSpPr txBox="1"/>
              <p:nvPr/>
            </p:nvSpPr>
            <p:spPr>
              <a:xfrm>
                <a:off x="5838825" y="1248041"/>
                <a:ext cx="514350" cy="4000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"/>
              <p:cNvSpPr/>
              <p:nvPr/>
            </p:nvSpPr>
            <p:spPr>
              <a:xfrm>
                <a:off x="6329983" y="1236345"/>
                <a:ext cx="514350" cy="400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𝓍</m:t>
                          </m:r>
                        </m:e>
                        <m:sub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34" name=""/>
              <p:cNvSpPr txBox="1"/>
              <p:nvPr/>
            </p:nvSpPr>
            <p:spPr>
              <a:xfrm>
                <a:off x="6329983" y="1236345"/>
                <a:ext cx="514350" cy="4000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"/>
              <p:cNvSpPr/>
              <p:nvPr/>
            </p:nvSpPr>
            <p:spPr>
              <a:xfrm>
                <a:off x="8472142" y="1248041"/>
                <a:ext cx="514350" cy="400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𝓍</m:t>
                          </m:r>
                        </m:e>
                        <m:sub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35" name=""/>
              <p:cNvSpPr txBox="1"/>
              <p:nvPr/>
            </p:nvSpPr>
            <p:spPr>
              <a:xfrm>
                <a:off x="8472142" y="1248041"/>
                <a:ext cx="514350" cy="4000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"/>
              <p:cNvSpPr/>
              <p:nvPr/>
            </p:nvSpPr>
            <p:spPr>
              <a:xfrm>
                <a:off x="3213651" y="1512570"/>
                <a:ext cx="514350" cy="400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𝓍</m:t>
                          </m:r>
                        </m:e>
                        <m:sub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36" name=""/>
              <p:cNvSpPr txBox="1"/>
              <p:nvPr/>
            </p:nvSpPr>
            <p:spPr>
              <a:xfrm>
                <a:off x="3213651" y="1512570"/>
                <a:ext cx="514350" cy="40005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"/>
              <p:cNvSpPr/>
              <p:nvPr/>
            </p:nvSpPr>
            <p:spPr>
              <a:xfrm>
                <a:off x="8472142" y="2113868"/>
                <a:ext cx="762000" cy="400050"/>
              </a:xfrm>
              <a:custGeom>
                <a:avLst/>
                <a:gd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 xmlns:m="http://schemas.openxmlformats.org/officeDocument/2006/math" xmlns:mc="http://schemas.openxmlformats.org/markup-compatibility/2006" xmlns:ho="http://schemas.haansoft.com/office/8.0" mc:Ignorable="ho" ho:hncCreate="1">
                  <m:oMathPara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</m:e>
                        <m:sub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1</m:t>
                          </m:r>
                        </m:sub>
                      </m:sSub>
                      <m:r>
                        <a:rPr sz="1800">
                          <a:solidFill>
                            <a:srgbClr val="ffffff"/>
                          </a:solidFill>
                          <a:latin typeface="Cambria Math"/>
                          <a:sym typeface="Cambria Math"/>
                        </a:rPr>
                        <m:t>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𝑏</m:t>
                          </m:r>
                        </m:e>
                        <m:sub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/>
                              <a:sym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  <mc:Fallback>
          <p:sp>
            <p:nvSpPr>
              <p:cNvPr id="37" name=""/>
              <p:cNvSpPr txBox="1"/>
              <p:nvPr/>
            </p:nvSpPr>
            <p:spPr>
              <a:xfrm>
                <a:off x="8472142" y="2113868"/>
                <a:ext cx="762000" cy="40005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</p:sp>
        </mc:Fallback>
      </mc:AlternateContent>
      <p:sp>
        <p:nvSpPr>
          <p:cNvPr id="40" name=""/>
          <p:cNvSpPr>
            <a:spLocks noChangeAspect="1"/>
          </p:cNvSpPr>
          <p:nvPr/>
        </p:nvSpPr>
        <p:spPr>
          <a:xfrm>
            <a:off x="861674" y="3400425"/>
            <a:ext cx="4032504" cy="32260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8036" y="3429000"/>
            <a:ext cx="3839778" cy="3071822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5024604" y="4401963"/>
            <a:ext cx="6532982" cy="902970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</a:rPr>
              <a:t>x1x1, x2x2와의 상관관계가 매우 높은 것을 확인할 수 있다.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</a:rPr>
              <a:t>이러한 경우, 회귀분석을 구했을 때, 다중공선성이 매우 의심되는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</a:rPr>
              <a:t>상황이 발생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50453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10947987" cy="6759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CART Model (Decision Tree와 Random Forest)</a:t>
            </a:r>
            <a:endPara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 txBox="1"/>
          <p:nvPr/>
        </p:nvSpPr>
        <p:spPr>
          <a:xfrm>
            <a:off x="691563" y="1158332"/>
            <a:ext cx="5404437" cy="5161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Decision Tree (의사결정 나무)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91563" y="1676943"/>
            <a:ext cx="8666083" cy="3407502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분류나무(classification tree)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상위노드에서 가지분할을 수행할 때, 분류(기준)변수와 분류 기준값의 선택 방법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카이제곱 통계량(Chi-square statistic)의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p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-값, 지니 지수(Gini index), 엔트로피 지수(entropy index) 등 사용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선택된 기준에 의해 분할이 일어날 때, 카이제곱통계량의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p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-값은 그 값이 작을수록 자식노드간의 이질성이 큼을 나타냄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자식노드에서의 지니 지수나 엔트로피 지수는 그 값이 클수록 자식노드 내의 이질성이 큼을 의미한다.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이 값들이 가장 작아지는 방향으로 가지분할을 수행하게 된다.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210786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10947987" cy="6759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CART Model (Decision Tree와 Random Forest)</a:t>
            </a:r>
            <a:endPara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09599" y="1124769"/>
            <a:ext cx="8666083" cy="4502601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회귀나무(regression tree)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회귀식과 데이터 포인트간의 오차가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클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때 데이터를 나누어 적합하게 만들기 위한 모델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각 분리마디별 목표변수의 F-통계량 또는 분산의 감소량에 의해 마디를 분리한다.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목표변수의 F-통계량에 의해 분리마디를 결정하는 경우에는 목표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변수와 설명변수들 간에 가장 설명력이 큰 변수를 먼저 선택하여 분리를 한다.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F-통계량을 계산하는 절차는 일반적으로 많이 알려진 통계분석법인 분산분석(ANOVA)과 동일한 방법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.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동질적 성격을 가지고 있는 개체들은 같은 집단으로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이질적 성격을 가지고 있는 개체들은 다른 집단으로 나뉘었다는 것을 의미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가장 분산을 크게 감소시키는 분리조합이 최선의 분리를 이끌어내는 것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400180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10947987" cy="6759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CART Model (Decision Tree와 Random Forest)</a:t>
            </a:r>
            <a:endPara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"/>
          <p:cNvGrpSpPr/>
          <p:nvPr/>
        </p:nvGrpSpPr>
        <p:grpSpPr>
          <a:xfrm rot="0">
            <a:off x="609599" y="2273074"/>
            <a:ext cx="8666083" cy="2316071"/>
            <a:chOff x="609599" y="1124768"/>
            <a:chExt cx="8666083" cy="2316071"/>
          </a:xfrm>
        </p:grpSpPr>
        <p:sp>
          <p:nvSpPr>
            <p:cNvPr id="9" name=""/>
            <p:cNvSpPr txBox="1"/>
            <p:nvPr/>
          </p:nvSpPr>
          <p:spPr>
            <a:xfrm>
              <a:off x="609599" y="1124768"/>
              <a:ext cx="8666083" cy="23160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57040" indent="-257040">
                <a:buFont typeface="Wingdings"/>
                <a:buChar char="v"/>
                <a:defRPr/>
              </a:pPr>
              <a:r>
                <a:rPr lang="ko-KR" altLang="en-US" sz="2000">
                  <a:solidFill>
                    <a:schemeClr val="lt1"/>
                  </a:solidFill>
                  <a:latin typeface="나눔스퀘어 Bold"/>
                  <a:ea typeface="나눔스퀘어 Bold"/>
                </a:rPr>
                <a:t>Entropy</a:t>
              </a:r>
              <a:endPara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endParaRPr>
            </a:p>
            <a:p>
              <a:pPr marL="457200" lvl="1" indent="0">
                <a:buFont typeface="Arial"/>
                <a:buNone/>
                <a:defRPr/>
              </a:pPr>
              <a:r>
                <a:rPr lang="en-US" altLang="ko-KR">
                  <a:solidFill>
                    <a:srgbClr val="ff0000"/>
                  </a:solidFill>
                  <a:latin typeface="나눔스퀘어 Bold"/>
                  <a:ea typeface="나눔스퀘어 Bold"/>
                </a:rPr>
                <a:t>S</a:t>
              </a:r>
              <a:r>
                <a:rPr lang="en-US" altLang="ko-KR">
                  <a:solidFill>
                    <a:schemeClr val="lt1"/>
                  </a:solidFill>
                  <a:latin typeface="나눔스퀘어 Bold"/>
                  <a:ea typeface="나눔스퀘어 Bold"/>
                </a:rPr>
                <a:t>-</a:t>
              </a:r>
              <a:r>
                <a:rPr lang="ko-KR" altLang="en-US">
                  <a:solidFill>
                    <a:schemeClr val="lt1"/>
                  </a:solidFill>
                  <a:latin typeface="나눔스퀘어 Bold"/>
                  <a:ea typeface="나눔스퀘어 Bold"/>
                </a:rPr>
                <a:t> 불순도(Impurity)란 해당 범주 안에 서로 다른 데이터가 얼마나 섞여 있는지를 의미한다.</a:t>
              </a:r>
              <a:endParaRPr lang="ko-KR" altLang="en-US">
                <a:solidFill>
                  <a:schemeClr val="lt1"/>
                </a:solidFill>
                <a:latin typeface="나눔스퀘어 Bold"/>
                <a:ea typeface="나눔스퀘어 Bold"/>
              </a:endParaRPr>
            </a:p>
            <a:p>
              <a:pPr marL="457200" lvl="1" indent="0">
                <a:buFont typeface="Arial"/>
                <a:buNone/>
                <a:defRPr/>
              </a:pPr>
              <a:r>
                <a:rPr lang="ko-KR" altLang="en-US">
                  <a:solidFill>
                    <a:schemeClr val="lt1"/>
                  </a:solidFill>
                  <a:latin typeface="나눔스퀘어 Bold"/>
                  <a:ea typeface="나눔스퀘어 Bold"/>
                </a:rPr>
                <a:t>엔트로피(Entropy)는 불순도(Impurity)를 수치적으로 나타낸 척도이다.</a:t>
              </a:r>
              <a:endParaRPr lang="ko-KR" altLang="en-US">
                <a:solidFill>
                  <a:schemeClr val="lt1"/>
                </a:solidFill>
                <a:latin typeface="나눔스퀘어 Bold"/>
                <a:ea typeface="나눔스퀘어 Bold"/>
              </a:endParaRPr>
            </a:p>
            <a:p>
              <a:pPr marL="457200" lvl="1" indent="0">
                <a:buFont typeface="Arial"/>
                <a:buNone/>
                <a:defRPr/>
              </a:pPr>
              <a:endParaRPr lang="ko-KR" altLang="en-US">
                <a:solidFill>
                  <a:schemeClr val="lt1"/>
                </a:solidFill>
                <a:latin typeface="나눔스퀘어 Bold"/>
                <a:ea typeface="나눔스퀘어 Bold"/>
              </a:endParaRPr>
            </a:p>
            <a:p>
              <a:pPr marL="1171440" lvl="2" indent="-257040">
                <a:buFont typeface="Arial"/>
                <a:buChar char="•"/>
                <a:defRPr/>
              </a:pPr>
              <a:r>
                <a:rPr lang="en-US" altLang="ko-KR" i="1">
                  <a:solidFill>
                    <a:schemeClr val="lt1"/>
                  </a:solidFill>
                  <a:latin typeface="나눔명조 ExtraBold"/>
                  <a:ea typeface="나눔명조 ExtraBold"/>
                </a:rPr>
                <a:t>0&lt;=</a:t>
              </a:r>
              <a:r>
                <a:rPr lang="ko-KR" altLang="en-US" i="1">
                  <a:solidFill>
                    <a:schemeClr val="lt1"/>
                  </a:solidFill>
                  <a:latin typeface="나눔명조 ExtraBold"/>
                  <a:ea typeface="나눔명조 ExtraBold"/>
                </a:rPr>
                <a:t> </a:t>
              </a:r>
              <a:r>
                <a:rPr lang="en-US" altLang="ko-KR" i="1">
                  <a:solidFill>
                    <a:schemeClr val="lt1"/>
                  </a:solidFill>
                  <a:latin typeface="나눔명조 ExtraBold"/>
                  <a:ea typeface="나눔명조 ExtraBold"/>
                </a:rPr>
                <a:t>E&lt;=1</a:t>
              </a:r>
              <a:endParaRPr lang="en-US" altLang="ko-KR" i="1">
                <a:solidFill>
                  <a:schemeClr val="lt1"/>
                </a:solidFill>
                <a:latin typeface="나눔명조 ExtraBold"/>
                <a:ea typeface="나눔명조 ExtraBold"/>
              </a:endParaRPr>
            </a:p>
            <a:p>
              <a:pPr marL="1171440" lvl="2" indent="-257040">
                <a:buFont typeface="Arial"/>
                <a:buChar char="•"/>
                <a:defRPr/>
              </a:pPr>
              <a:endParaRPr lang="en-US" altLang="ko-KR" i="1">
                <a:solidFill>
                  <a:schemeClr val="lt1"/>
                </a:solidFill>
                <a:latin typeface="나눔스퀘어 Bold"/>
                <a:ea typeface="나눔스퀘어 Bold"/>
              </a:endParaRPr>
            </a:p>
            <a:p>
              <a:pPr marL="1171440" lvl="2" indent="-257040">
                <a:buFont typeface="Arial"/>
                <a:buChar char="•"/>
                <a:defRPr/>
              </a:pPr>
              <a:r>
                <a:rPr lang="en-US" altLang="ko-KR">
                  <a:solidFill>
                    <a:schemeClr val="lt1"/>
                  </a:solidFill>
                  <a:latin typeface="나눔스퀘어 Bold"/>
                  <a:ea typeface="나눔스퀘어 Bold"/>
                </a:rPr>
                <a:t>pi = 한 영역 안에 존재하는 데이터 가운데 범주 i에 속하는 데이터의 비율</a:t>
              </a:r>
              <a:endParaRPr lang="en-US" altLang="ko-KR">
                <a:solidFill>
                  <a:schemeClr val="lt1"/>
                </a:solidFill>
                <a:latin typeface="나눔스퀘어 Bold"/>
                <a:ea typeface="나눔스퀘어 Bold"/>
              </a:endParaRPr>
            </a:p>
          </p:txBody>
        </p:sp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123365" y="2435528"/>
              <a:ext cx="363855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49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10947987" cy="6759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CART Model (Decision Tree와 Random Forest)</a:t>
            </a:r>
            <a:endPara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"/>
          <p:cNvSpPr txBox="1"/>
          <p:nvPr/>
        </p:nvSpPr>
        <p:spPr>
          <a:xfrm>
            <a:off x="3101424" y="5960015"/>
            <a:ext cx="5989152" cy="6389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그림에서 Entropy의 값이 클수록 이질적이며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,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순수도(purity)가 낮다고 할 수 있다.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18678" y="1399781"/>
            <a:ext cx="5954643" cy="45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1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10947987" cy="6759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CART Model (Decision Tree와 Random Forest)</a:t>
            </a:r>
            <a:endPara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112929"/>
            <a:ext cx="9549561" cy="2316071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Information gain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I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nformation gain = entropy(parent) - [weighted average]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entropy(children)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rgbClr val="ff0000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정보 획득을 최대화하는 방향으로 학습이 진행된다.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반대로 말하면 Entropy가 작아지는 방향으로 진행된다.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어느 feature의 어느 분기점에서 정보 획득이 최대화되는지 판단을 해서 분기가 진행된다.</a:t>
            </a:r>
            <a:endParaRPr lang="en-US" altLang="ko-KR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35" name=""/>
          <p:cNvSpPr>
            <a:spLocks noChangeAspect="1"/>
          </p:cNvSpPr>
          <p:nvPr/>
        </p:nvSpPr>
        <p:spPr>
          <a:xfrm>
            <a:off x="1091321" y="3580849"/>
            <a:ext cx="10369296" cy="27348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5806" y="3580848"/>
            <a:ext cx="3424237" cy="2671762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51944" y="3580849"/>
            <a:ext cx="3424237" cy="268128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6"/>
          <a:srcRect t="1060"/>
          <a:stretch>
            <a:fillRect/>
          </a:stretch>
        </p:blipFill>
        <p:spPr>
          <a:xfrm>
            <a:off x="7938081" y="3580849"/>
            <a:ext cx="3456432" cy="26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46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10947987" cy="6759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CART Model (Decision Tree와 Random Forest)</a:t>
            </a:r>
            <a:endPara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1563" y="1264776"/>
            <a:ext cx="9549561" cy="942566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Pruning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가지분할(split)은 나무의 가지를 생성하는 과정을, 가지치기(pruning)는 생성된 가지를 잘라내어 모형을 단순화하는 과정을 말한다</a:t>
            </a:r>
            <a:endParaRPr lang="en-US" altLang="ko-KR" i="1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43" name=""/>
          <p:cNvGrpSpPr/>
          <p:nvPr/>
        </p:nvGrpSpPr>
        <p:grpSpPr>
          <a:xfrm rot="0">
            <a:off x="533304" y="2373203"/>
            <a:ext cx="11125392" cy="3436712"/>
            <a:chOff x="533304" y="2028094"/>
            <a:chExt cx="11125392" cy="3436712"/>
          </a:xfrm>
        </p:grpSpPr>
        <p:sp>
          <p:nvSpPr>
            <p:cNvPr id="42" name=""/>
            <p:cNvSpPr>
              <a:spLocks noChangeAspect="1"/>
            </p:cNvSpPr>
            <p:nvPr/>
          </p:nvSpPr>
          <p:spPr>
            <a:xfrm>
              <a:off x="533304" y="2028094"/>
              <a:ext cx="11125391" cy="3436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grpSp>
          <p:nvGrpSpPr>
            <p:cNvPr id="40" name=""/>
            <p:cNvGrpSpPr/>
            <p:nvPr/>
          </p:nvGrpSpPr>
          <p:grpSpPr>
            <a:xfrm rot="0">
              <a:off x="609599" y="2055495"/>
              <a:ext cx="10947987" cy="3381911"/>
              <a:chOff x="609599" y="2055495"/>
              <a:chExt cx="10947987" cy="3381911"/>
            </a:xfrm>
          </p:grpSpPr>
          <p:pic>
            <p:nvPicPr>
              <p:cNvPr id="37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09599" y="2055495"/>
                <a:ext cx="5601012" cy="3381911"/>
              </a:xfrm>
              <a:prstGeom prst="rect">
                <a:avLst/>
              </a:prstGeom>
            </p:spPr>
          </p:pic>
          <p:pic>
            <p:nvPicPr>
              <p:cNvPr id="38" name="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989431" y="2812724"/>
                <a:ext cx="5568155" cy="18674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439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10947987" cy="6759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CART Model (Decision Tree와 Random Forest)</a:t>
            </a:r>
            <a:endPara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 txBox="1"/>
          <p:nvPr/>
        </p:nvSpPr>
        <p:spPr>
          <a:xfrm>
            <a:off x="691563" y="1158332"/>
            <a:ext cx="5404437" cy="5161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Random Forest (랜덤 포레스트)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691563" y="1676943"/>
            <a:ext cx="8666083" cy="231212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배깅(Bagging)이란?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배깅(Bagging)은 Bootstrap Aggregating의 약자로, 보팅(Voting)과는 달리 동일한 알고리즘으로 여러 분류기를 만들어 보팅으로 최종 결정하는 알고리즘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동일한 알고리즘을 사용하는 일정 수의 분류기 생성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각각의 분류기는 부트스트래핑(Bootstrapping)방식으로 생성된 샘플데이터를 학습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최종적으로 모든 분류기가 보팅을 통해 예측 결정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914400" lvl="2" indent="0">
              <a:buFont typeface="Arial"/>
              <a:buNone/>
              <a:defRPr/>
            </a:pPr>
            <a:r>
              <a:rPr lang="ko-KR" altLang="en-US" i="1">
                <a:solidFill>
                  <a:srgbClr val="808080"/>
                </a:solidFill>
                <a:latin typeface="나눔스퀘어 Bold"/>
                <a:ea typeface="나눔스퀘어 Bold"/>
              </a:rPr>
              <a:t>※ 부트스트래핑 샘플링은 전체 데이터에서 일부 데이터의 중첩을 허용하는 방식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47874" y="4046756"/>
            <a:ext cx="80962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1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10947987" cy="6759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CART Model (Decision Tree와 Random Forest)</a:t>
            </a:r>
            <a:endPara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65045" y="1222246"/>
            <a:ext cx="6661909" cy="4753656"/>
          </a:xfrm>
          <a:prstGeom prst="rect">
            <a:avLst/>
          </a:prstGeom>
        </p:spPr>
      </p:pic>
      <p:sp>
        <p:nvSpPr>
          <p:cNvPr id="30" name=""/>
          <p:cNvSpPr txBox="1"/>
          <p:nvPr/>
        </p:nvSpPr>
        <p:spPr>
          <a:xfrm>
            <a:off x="2933234" y="6041543"/>
            <a:ext cx="6325532" cy="6370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랜덤 포레스트는 여러 개의 결정트리(Decision Tree)를 활용한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배깅 방식의 대표적인 알고리즘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05252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50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8100000">
            <a:off x="4829091" y="1942857"/>
            <a:ext cx="9891963" cy="6989097"/>
          </a:xfrm>
          <a:prstGeom prst="rect">
            <a:avLst/>
          </a:prstGeom>
        </p:spPr>
      </p:pic>
      <p:pic>
        <p:nvPicPr>
          <p:cNvPr id="27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9338000">
            <a:off x="-3963865" y="-2824925"/>
            <a:ext cx="13683581" cy="966803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10947987" cy="6759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CART Model (Decision Tree와 Random Forest)</a:t>
            </a:r>
            <a:endParaRPr xmlns:mc="http://schemas.openxmlformats.org/markup-compatibility/2006" xmlns:hp="http://schemas.haansoft.com/office/presentation/8.0" kumimoji="0" lang="en-US" altLang="ko-KR" sz="39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09599" y="2409077"/>
            <a:ext cx="8666083" cy="2313418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장단점</a:t>
            </a:r>
            <a:endParaRPr lang="ko-KR" altLang="en-US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장점</a:t>
            </a:r>
            <a:endParaRPr lang="en-US" altLang="ko-KR" i="1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결정 트리의 쉽고 직관적인 장점을 그대로 가지고 있음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앙상블 알고리즘 중 비교적 빠른 수행 속도를 가지고 있음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다양한 분야에서 좋은 성능을 나타냄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914400" lvl="2" indent="0">
              <a:buFont typeface="Arial"/>
              <a:buNone/>
              <a:defRPr/>
            </a:pP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ff0000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단점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하이퍼 파라미터가 많아 튜닝을 위힌 시간이 많이 소요됨</a:t>
            </a:r>
            <a:endParaRPr lang="en-US" altLang="ko-KR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78736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691563" y="1158332"/>
            <a:ext cx="4627646" cy="5161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머신러닝의 분류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" name="사각형: 둥근 모서리 7"/>
          <p:cNvSpPr/>
          <p:nvPr/>
        </p:nvSpPr>
        <p:spPr>
          <a:xfrm>
            <a:off x="1745987" y="1917545"/>
            <a:ext cx="9203022" cy="4023359"/>
          </a:xfrm>
          <a:prstGeom prst="roundRect">
            <a:avLst>
              <a:gd name="adj" fmla="val 16667"/>
            </a:avLst>
          </a:prstGeom>
          <a:solidFill>
            <a:srgbClr val="045b62"/>
          </a:solidFill>
          <a:ln w="76200">
            <a:solidFill>
              <a:srgbClr val="04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160">
              <a:ln w="9525">
                <a:solidFill>
                  <a:srgbClr val="28adab"/>
                </a:solidFill>
              </a:ln>
              <a:noFill/>
            </a:endParaRPr>
          </a:p>
        </p:txBody>
      </p:sp>
      <p:sp>
        <p:nvSpPr>
          <p:cNvPr id="24" name="사각형: 둥근 모서리 8"/>
          <p:cNvSpPr/>
          <p:nvPr/>
        </p:nvSpPr>
        <p:spPr>
          <a:xfrm>
            <a:off x="2310236" y="2632045"/>
            <a:ext cx="5891117" cy="2964880"/>
          </a:xfrm>
          <a:prstGeom prst="roundRect">
            <a:avLst>
              <a:gd name="adj" fmla="val 16667"/>
            </a:avLst>
          </a:prstGeom>
          <a:solidFill>
            <a:srgbClr val="057a60"/>
          </a:solidFill>
          <a:ln w="76200">
            <a:solidFill>
              <a:srgbClr val="057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160">
              <a:ln w="9525">
                <a:solidFill>
                  <a:srgbClr val="28adab"/>
                </a:solidFill>
              </a:ln>
              <a:noFill/>
            </a:endParaRPr>
          </a:p>
        </p:txBody>
      </p:sp>
      <p:sp>
        <p:nvSpPr>
          <p:cNvPr id="25" name="사각형: 둥근 모서리 9"/>
          <p:cNvSpPr/>
          <p:nvPr/>
        </p:nvSpPr>
        <p:spPr>
          <a:xfrm>
            <a:off x="2953962" y="3087753"/>
            <a:ext cx="3464610" cy="2181716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160">
              <a:ln w="9525">
                <a:solidFill>
                  <a:srgbClr val="28adab"/>
                </a:solidFill>
              </a:ln>
              <a:noFill/>
            </a:endParaRPr>
          </a:p>
        </p:txBody>
      </p:sp>
      <p:sp>
        <p:nvSpPr>
          <p:cNvPr id="26" name="사각형: 둥근 모서리 10"/>
          <p:cNvSpPr/>
          <p:nvPr/>
        </p:nvSpPr>
        <p:spPr>
          <a:xfrm>
            <a:off x="3511838" y="3579886"/>
            <a:ext cx="2209482" cy="1467498"/>
          </a:xfrm>
          <a:prstGeom prst="roundRect">
            <a:avLst>
              <a:gd name="adj" fmla="val 16667"/>
            </a:avLst>
          </a:prstGeom>
          <a:solidFill>
            <a:srgbClr val="bbec87"/>
          </a:solidFill>
          <a:ln w="76200">
            <a:solidFill>
              <a:srgbClr val="bbec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160">
              <a:ln w="9525">
                <a:solidFill>
                  <a:srgbClr val="28adab"/>
                </a:solidFill>
              </a:ln>
              <a:noFill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8567108" y="1975488"/>
            <a:ext cx="1596861" cy="422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60">
                <a:solidFill>
                  <a:srgbClr val="bbec87"/>
                </a:solidFill>
                <a:latin typeface="나눔스퀘어 ExtraBold"/>
                <a:ea typeface="나눔스퀘어 ExtraBold"/>
              </a:rPr>
              <a:t>인공지능</a:t>
            </a:r>
            <a:r>
              <a:rPr lang="en-US" altLang="ko-KR" sz="2160">
                <a:solidFill>
                  <a:srgbClr val="bbec87"/>
                </a:solidFill>
                <a:latin typeface="나눔스퀘어 ExtraBold"/>
                <a:ea typeface="나눔스퀘어 ExtraBold"/>
              </a:rPr>
              <a:t>(AI)</a:t>
            </a:r>
            <a:endParaRPr lang="ko-KR" altLang="en-US" sz="2160">
              <a:solidFill>
                <a:srgbClr val="bbec87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6205224" y="2665327"/>
            <a:ext cx="2209481" cy="424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60">
                <a:solidFill>
                  <a:srgbClr val="92d050"/>
                </a:solidFill>
                <a:latin typeface="나눔스퀘어 ExtraBold"/>
                <a:ea typeface="나눔스퀘어 ExtraBold"/>
              </a:rPr>
              <a:t>머신러닝</a:t>
            </a:r>
            <a:r>
              <a:rPr lang="en-US" altLang="ko-KR" sz="2160">
                <a:solidFill>
                  <a:srgbClr val="92d050"/>
                </a:solidFill>
                <a:latin typeface="나눔스퀘어 ExtraBold"/>
                <a:ea typeface="나눔스퀘어 ExtraBold"/>
              </a:rPr>
              <a:t>(ML)</a:t>
            </a:r>
            <a:endParaRPr lang="ko-KR" altLang="en-US" sz="2160">
              <a:solidFill>
                <a:srgbClr val="92d05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4138016" y="3121034"/>
            <a:ext cx="2209481" cy="4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60">
                <a:solidFill>
                  <a:srgbClr val="057a60"/>
                </a:solidFill>
                <a:latin typeface="나눔스퀘어 ExtraBold"/>
                <a:ea typeface="나눔스퀘어 ExtraBold"/>
              </a:rPr>
              <a:t>인공신경망</a:t>
            </a:r>
            <a:r>
              <a:rPr lang="en-US" altLang="ko-KR" sz="2160">
                <a:solidFill>
                  <a:srgbClr val="057a60"/>
                </a:solidFill>
                <a:latin typeface="나눔스퀘어 ExtraBold"/>
                <a:ea typeface="나눔스퀘어 ExtraBold"/>
              </a:rPr>
              <a:t>(ANN)</a:t>
            </a:r>
            <a:endParaRPr lang="ko-KR" altLang="en-US" sz="2160">
              <a:solidFill>
                <a:srgbClr val="057a6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15"/>
          <p:cNvSpPr txBox="1"/>
          <p:nvPr/>
        </p:nvSpPr>
        <p:spPr>
          <a:xfrm>
            <a:off x="3934634" y="4100261"/>
            <a:ext cx="150326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160">
                <a:solidFill>
                  <a:srgbClr val="045b62"/>
                </a:solidFill>
                <a:latin typeface="나눔스퀘어 ExtraBold"/>
                <a:ea typeface="나눔스퀘어 ExtraBold"/>
              </a:rPr>
              <a:t>딥러닝</a:t>
            </a:r>
            <a:r>
              <a:rPr lang="en-US" altLang="ko-KR" sz="2160">
                <a:solidFill>
                  <a:srgbClr val="045b62"/>
                </a:solidFill>
                <a:latin typeface="나눔스퀘어 ExtraBold"/>
                <a:ea typeface="나눔스퀘어 ExtraBold"/>
              </a:rPr>
              <a:t>(DL)</a:t>
            </a:r>
            <a:endParaRPr lang="ko-KR" altLang="en-US" sz="2160">
              <a:solidFill>
                <a:srgbClr val="045b62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8111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4" y="2139586"/>
            <a:ext cx="8849592" cy="2582909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지도학습 </a:t>
            </a: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Surpervised Learning</a:t>
            </a: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03334a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주어진 학습자료마다 답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(Label)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이 주어져 있어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이를 토대로 새로운 문제의 답을 예측할 수 있는 학습 방법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예측한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값이 실제 값과 얼마나 차이가 있는지를 보고 피드백을 받아 좀 더 정확한 예측이 가능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지진이 났을 때 마다 발생하는 미소지진파 데이터를 학습하여 미래에 나타날 지진을 예측하는 것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3" y="1620975"/>
            <a:ext cx="4333042" cy="5161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머신러닝의 종류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3373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3" y="1417638"/>
            <a:ext cx="8849593" cy="1761806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비지도학습 </a:t>
            </a: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Unsupervised Leaning</a:t>
            </a: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03334a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답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(Label)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이 없는 데이터 모음에서 규칙을 찾아내는 학습 방법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답이 없으므로 제대로 된 피드백을 할 수 없음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여러가지 장르의 음악을 듣고 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5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가지의 그룹으로 나누는 것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843963" y="3597377"/>
            <a:ext cx="8849593" cy="1763293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강화학습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Reinforcement Learning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주어진 환경에서 어떠한 행동을 할 때 그에 대한 보상을 극대화 함으로 학슴하는 방법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어떤 행동이 최종 결과에 어떤 영향을 주었는지 불명확한 경우에 많이 사용됨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  <a:p>
            <a:pPr marL="1171440" lvl="2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</a:rPr>
              <a:t>ex)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</a:rPr>
              <a:t>테트리스 깨는 인공지능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</a:rPr>
              <a:t> 알파고 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10410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>
            <a:spLocks noSel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c2a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9335852" flipH="1" flipV="1">
            <a:off x="-5171287" y="-4559045"/>
            <a:ext cx="13682625" cy="9667365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599" y="274638"/>
            <a:ext cx="5655028" cy="695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</a:rPr>
              <a:t>와 머신러닝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91563" y="979487"/>
            <a:ext cx="10866023" cy="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8100000" flipH="1" flipV="1">
            <a:off x="6349129" y="104185"/>
            <a:ext cx="13682625" cy="9667365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691564" y="1707262"/>
            <a:ext cx="8849592" cy="3443474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v"/>
              <a:defRPr/>
            </a:pPr>
            <a:r>
              <a:rPr lang="ko-KR" altLang="en-US" sz="2000">
                <a:solidFill>
                  <a:schemeClr val="lt1"/>
                </a:solidFill>
                <a:latin typeface="나눔스퀘어 Bold"/>
                <a:ea typeface="나눔스퀘어 Bold"/>
              </a:rPr>
              <a:t>지도학습</a:t>
            </a:r>
            <a:r>
              <a:rPr lang="en-US" altLang="ko-KR" sz="2000">
                <a:solidFill>
                  <a:schemeClr val="lt1"/>
                </a:solidFill>
                <a:latin typeface="나눔스퀘어 Bold"/>
                <a:ea typeface="나눔스퀘어 Bold"/>
              </a:rPr>
              <a:t> - Surpervised Learning</a:t>
            </a: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0" indent="0">
              <a:buFont typeface="Wingdings"/>
              <a:buNone/>
              <a:defRPr/>
            </a:pPr>
            <a:endParaRPr lang="en-US" altLang="ko-KR" sz="2000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-(data, label)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형태로 학습을 진행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(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0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손글씨 이미지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0),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(1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손글씨 이미지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1)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457200" lvl="1" indent="0">
              <a:buFont typeface="Arial"/>
              <a:buNone/>
              <a:defRPr/>
            </a:pPr>
            <a:endParaRPr lang="en-US" altLang="ko-KR">
              <a:solidFill>
                <a:srgbClr val="bbec87"/>
              </a:solidFill>
              <a:latin typeface="나눔스퀘어 Bold"/>
              <a:ea typeface="나눔스퀘어 Bold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예측 결과 값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: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이산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(disvrete) 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분류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(classification)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 문제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이 이미지에 해당하는 숫자는 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1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일까 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2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일까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?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예측 결과 값 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: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연속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(continuous) 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회귀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(regression) </a:t>
            </a:r>
            <a:r>
              <a:rPr lang="ko-KR" altLang="en-US">
                <a:solidFill>
                  <a:schemeClr val="lt1"/>
                </a:solidFill>
                <a:latin typeface="나눔스퀘어 Bold"/>
                <a:ea typeface="나눔스퀘어 Bold"/>
              </a:rPr>
              <a:t>문제</a:t>
            </a:r>
            <a:endParaRPr lang="ko-KR" altLang="en-US">
              <a:solidFill>
                <a:schemeClr val="lt1"/>
              </a:solidFill>
              <a:latin typeface="나눔스퀘어 Bold"/>
              <a:ea typeface="나눔스퀘어 Bold"/>
            </a:endParaRPr>
          </a:p>
          <a:p>
            <a:pPr marL="1171440" lvl="2" indent="-257040">
              <a:buFont typeface="Arial"/>
              <a:buChar char="•"/>
              <a:defRPr/>
            </a:pP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ex) 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이 학생의 고등학교 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3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학년 성적은 몇일까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?</a:t>
            </a: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1171440" lvl="2" indent="-257040">
              <a:buFont typeface="Arial"/>
              <a:buChar char="•"/>
              <a:defRPr/>
            </a:pPr>
            <a:endParaRPr lang="en-US" altLang="ko-KR">
              <a:solidFill>
                <a:schemeClr val="lt1"/>
              </a:solidFill>
              <a:latin typeface="나눔스퀘어"/>
              <a:ea typeface="나눔스퀘어"/>
            </a:endParaRPr>
          </a:p>
          <a:p>
            <a:pPr marL="457200" lvl="1" indent="0">
              <a:buFont typeface="Arial"/>
              <a:buNone/>
              <a:defRPr/>
            </a:pPr>
            <a:r>
              <a:rPr lang="en-US" altLang="ko-KR">
                <a:solidFill>
                  <a:srgbClr val="bbec87"/>
                </a:solidFill>
                <a:latin typeface="나눔스퀘어 Bold"/>
                <a:ea typeface="나눔스퀘어 Bold"/>
              </a:rPr>
              <a:t>S</a:t>
            </a:r>
            <a:r>
              <a:rPr lang="en-US" altLang="ko-KR">
                <a:solidFill>
                  <a:schemeClr val="lt1"/>
                </a:solidFill>
                <a:latin typeface="나눔스퀘어 Bold"/>
                <a:ea typeface="나눔스퀘어 Bold"/>
              </a:rPr>
              <a:t>-</a:t>
            </a:r>
            <a:r>
              <a:rPr lang="en-US" altLang="ko-KR">
                <a:solidFill>
                  <a:schemeClr val="lt1"/>
                </a:solidFill>
                <a:latin typeface="나눔스퀘어"/>
                <a:ea typeface="나눔스퀘어"/>
              </a:rPr>
              <a:t>CNN,RNN</a:t>
            </a:r>
            <a:r>
              <a:rPr lang="ko-KR" altLang="en-US">
                <a:solidFill>
                  <a:schemeClr val="lt1"/>
                </a:solidFill>
                <a:latin typeface="나눔스퀘어"/>
                <a:ea typeface="나눔스퀘어"/>
              </a:rPr>
              <a:t> 등의 알고리즘이 있음</a:t>
            </a:r>
            <a:endParaRPr lang="ko-KR" altLang="en-US">
              <a:solidFill>
                <a:schemeClr val="lt1"/>
              </a:solidFill>
              <a:latin typeface="나눔스퀘어"/>
              <a:ea typeface="나눔스퀘어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91563" y="1188653"/>
            <a:ext cx="4333042" cy="5161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  <a:latin typeface="나눔스퀘어 ExtraBold"/>
                <a:ea typeface="나눔스퀘어 ExtraBold"/>
              </a:rPr>
              <a:t>머신러닝의 종류</a:t>
            </a:r>
            <a:endParaRPr lang="ko-KR" altLang="en-US" sz="2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3485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2206</ep:Words>
  <ep:PresentationFormat>화면 슬라이드 쇼(4:3)</ep:PresentationFormat>
  <ep:Paragraphs>525</ep:Paragraphs>
  <ep:Slides>59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ep:HeadingPairs>
  <ep:TitlesOfParts>
    <vt:vector size="60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2023-08-09T16:06:01.186</dcterms:created>
  <dc:creator>mente</dc:creator>
  <cp:lastModifiedBy>mente</cp:lastModifiedBy>
  <dcterms:modified xsi:type="dcterms:W3CDTF">2023-08-10T19:02:18.399</dcterms:modified>
  <cp:revision>120</cp:revision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